
<file path=[Content_Types].xml><?xml version="1.0" encoding="utf-8"?>
<Types xmlns="http://schemas.openxmlformats.org/package/2006/content-types">
  <Default ContentType="image/jpeg" Extension="jpg"/>
  <Default ContentType="application/vnd.openxmlformats-officedocument.vmlDrawing" Extension="vml"/>
  <Default ContentType="application/x-fontdata" Extension="fntdata"/>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oleObject" PartName="/ppt/embeddings/oleObject9.bin"/>
  <Override ContentType="application/vnd.openxmlformats-officedocument.oleObject" PartName="/ppt/embeddings/oleObject3.bin"/>
  <Override ContentType="application/vnd.openxmlformats-officedocument.oleObject" PartName="/ppt/embeddings/oleObject6.bin"/>
  <Override ContentType="application/vnd.openxmlformats-officedocument.oleObject" PartName="/ppt/embeddings/oleObject5.bin"/>
  <Override ContentType="application/vnd.openxmlformats-officedocument.oleObject" PartName="/ppt/embeddings/oleObject4.bin"/>
  <Override ContentType="application/vnd.openxmlformats-officedocument.oleObject" PartName="/ppt/embeddings/oleObject7.bin"/>
  <Override ContentType="application/vnd.openxmlformats-officedocument.oleObject" PartName="/ppt/embeddings/oleObject2.bin"/>
  <Override ContentType="application/vnd.openxmlformats-officedocument.oleObject" PartName="/ppt/embeddings/oleObject10.bin"/>
  <Override ContentType="application/vnd.openxmlformats-officedocument.oleObject" PartName="/ppt/embeddings/oleObject1.bin"/>
  <Override ContentType="application/vnd.openxmlformats-officedocument.oleObject" PartName="/ppt/embeddings/oleObject11.bin"/>
  <Override ContentType="application/vnd.openxmlformats-officedocument.oleObject" PartName="/ppt/embeddings/oleObject8.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Lst>
  <p:sldSz cy="6858000" cx="9144000"/>
  <p:notesSz cx="6858000" cy="9144000"/>
  <p:embeddedFontLst>
    <p:embeddedFont>
      <p:font typeface="Book Antiqua"/>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64" roundtripDataSignature="AMtx7mgPE/xwKpvZQ63EbAho4D0f356i8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A9C5F90-66D6-4D09-AB05-17D851657BD0}">
  <a:tblStyle styleId="{1A9C5F90-66D6-4D09-AB05-17D851657BD0}"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1F0EC"/>
          </a:solidFill>
        </a:fill>
      </a:tcStyle>
    </a:wholeTbl>
    <a:band1H>
      <a:tcTxStyle/>
      <a:tcStyle>
        <a:fill>
          <a:solidFill>
            <a:srgbClr val="E1E0D6"/>
          </a:solidFill>
        </a:fill>
      </a:tcStyle>
    </a:band1H>
    <a:band2H>
      <a:tcTxStyle/>
    </a:band2H>
    <a:band1V>
      <a:tcTxStyle/>
      <a:tcStyle>
        <a:fill>
          <a:solidFill>
            <a:srgbClr val="E1E0D6"/>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BookAntiqua-italic.fntdata"/><Relationship Id="rId61" Type="http://schemas.openxmlformats.org/officeDocument/2006/relationships/font" Target="fonts/BookAntiqua-bold.fntdata"/><Relationship Id="rId20" Type="http://schemas.openxmlformats.org/officeDocument/2006/relationships/slide" Target="slides/slide14.xml"/><Relationship Id="rId64" Type="http://customschemas.google.com/relationships/presentationmetadata" Target="metadata"/><Relationship Id="rId63" Type="http://schemas.openxmlformats.org/officeDocument/2006/relationships/font" Target="fonts/BookAntiqua-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BookAntiqua-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2.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7.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3.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8.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4.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0.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 name="Google Shape;88;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Google Shape;290;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US" sz="1200">
                <a:solidFill>
                  <a:schemeClr val="dk1"/>
                </a:solidFill>
                <a:latin typeface="Calibri"/>
                <a:ea typeface="Calibri"/>
                <a:cs typeface="Calibri"/>
                <a:sym typeface="Calibri"/>
              </a:rPr>
              <a:t>A solicited proposal is when the customer asks for a proposal while an unsolicited proposal is when you send them a proposal they haven't even asked for</a:t>
            </a:r>
            <a:r>
              <a:rPr b="0" i="0" lang="en-US" sz="1200">
                <a:solidFill>
                  <a:schemeClr val="dk1"/>
                </a:solidFill>
                <a:latin typeface="Calibri"/>
                <a:ea typeface="Calibri"/>
                <a:cs typeface="Calibri"/>
                <a:sym typeface="Calibri"/>
              </a:rPr>
              <a:t>. Solicited proposals are usually sent to customers who issue a “Request for Proposal” or RFP. </a:t>
            </a:r>
            <a:endParaRPr/>
          </a:p>
        </p:txBody>
      </p:sp>
      <p:sp>
        <p:nvSpPr>
          <p:cNvPr id="291" name="Google Shape;291;p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45" name="Google Shape;345;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p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88" name="Google Shape;388;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p4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96" name="Google Shape;396;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p4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04" name="Google Shape;404;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p4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12" name="Google Shape;412;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p4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27" name="Google Shape;427;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p5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55"/>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55"/>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0" name="Google Shape;20;p55"/>
          <p:cNvSpPr txBox="1"/>
          <p:nvPr>
            <p:ph idx="10" type="dt"/>
          </p:nvPr>
        </p:nvSpPr>
        <p:spPr>
          <a:xfrm rot="-5400000">
            <a:off x="7551351" y="1645920"/>
            <a:ext cx="2438399"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55"/>
          <p:cNvSpPr txBox="1"/>
          <p:nvPr>
            <p:ph idx="11" type="ftr"/>
          </p:nvPr>
        </p:nvSpPr>
        <p:spPr>
          <a:xfrm rot="-5400000">
            <a:off x="7586910" y="4048760"/>
            <a:ext cx="2367281"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55"/>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4" name="Shape 74"/>
        <p:cNvGrpSpPr/>
        <p:nvPr/>
      </p:nvGrpSpPr>
      <p:grpSpPr>
        <a:xfrm>
          <a:off x="0" y="0"/>
          <a:ext cx="0" cy="0"/>
          <a:chOff x="0" y="0"/>
          <a:chExt cx="0" cy="0"/>
        </a:xfrm>
      </p:grpSpPr>
      <p:sp>
        <p:nvSpPr>
          <p:cNvPr id="75" name="Google Shape;75;p64"/>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64"/>
          <p:cNvSpPr txBox="1"/>
          <p:nvPr>
            <p:ph idx="1" type="body"/>
          </p:nvPr>
        </p:nvSpPr>
        <p:spPr>
          <a:xfrm rot="5400000">
            <a:off x="1866900" y="190500"/>
            <a:ext cx="4800600" cy="76200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 name="Google Shape;77;p64"/>
          <p:cNvSpPr txBox="1"/>
          <p:nvPr>
            <p:ph idx="10" type="dt"/>
          </p:nvPr>
        </p:nvSpPr>
        <p:spPr>
          <a:xfrm rot="-5400000">
            <a:off x="7551351" y="1645920"/>
            <a:ext cx="2438399"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64"/>
          <p:cNvSpPr txBox="1"/>
          <p:nvPr>
            <p:ph idx="11" type="ftr"/>
          </p:nvPr>
        </p:nvSpPr>
        <p:spPr>
          <a:xfrm rot="-5400000">
            <a:off x="7586910" y="4048760"/>
            <a:ext cx="2367281"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64"/>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0" name="Shape 80"/>
        <p:cNvGrpSpPr/>
        <p:nvPr/>
      </p:nvGrpSpPr>
      <p:grpSpPr>
        <a:xfrm>
          <a:off x="0" y="0"/>
          <a:ext cx="0" cy="0"/>
          <a:chOff x="0" y="0"/>
          <a:chExt cx="0" cy="0"/>
        </a:xfrm>
      </p:grpSpPr>
      <p:sp>
        <p:nvSpPr>
          <p:cNvPr id="81" name="Google Shape;81;p65"/>
          <p:cNvSpPr txBox="1"/>
          <p:nvPr>
            <p:ph type="title"/>
          </p:nvPr>
        </p:nvSpPr>
        <p:spPr>
          <a:xfrm rot="5400000">
            <a:off x="4579938" y="2324101"/>
            <a:ext cx="5851525" cy="17526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6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83" name="Google Shape;83;p65"/>
          <p:cNvSpPr txBox="1"/>
          <p:nvPr>
            <p:ph idx="10" type="dt"/>
          </p:nvPr>
        </p:nvSpPr>
        <p:spPr>
          <a:xfrm rot="-5400000">
            <a:off x="7551351" y="1645920"/>
            <a:ext cx="2438399"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65"/>
          <p:cNvSpPr txBox="1"/>
          <p:nvPr>
            <p:ph idx="11" type="ftr"/>
          </p:nvPr>
        </p:nvSpPr>
        <p:spPr>
          <a:xfrm rot="-5400000">
            <a:off x="7586910" y="4048760"/>
            <a:ext cx="2367281"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65"/>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3" name="Shape 23"/>
        <p:cNvGrpSpPr/>
        <p:nvPr/>
      </p:nvGrpSpPr>
      <p:grpSpPr>
        <a:xfrm>
          <a:off x="0" y="0"/>
          <a:ext cx="0" cy="0"/>
          <a:chOff x="0" y="0"/>
          <a:chExt cx="0" cy="0"/>
        </a:xfrm>
      </p:grpSpPr>
      <p:sp>
        <p:nvSpPr>
          <p:cNvPr id="24" name="Google Shape;24;p56"/>
          <p:cNvSpPr txBox="1"/>
          <p:nvPr>
            <p:ph type="ctrTitle"/>
          </p:nvPr>
        </p:nvSpPr>
        <p:spPr>
          <a:xfrm>
            <a:off x="685800" y="1905000"/>
            <a:ext cx="7543800" cy="25939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2"/>
              </a:buClr>
              <a:buSzPts val="6600"/>
              <a:buFont typeface="Cambria"/>
              <a:buNone/>
              <a:defRPr sz="6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56"/>
          <p:cNvSpPr txBox="1"/>
          <p:nvPr>
            <p:ph idx="1" type="subTitle"/>
          </p:nvPr>
        </p:nvSpPr>
        <p:spPr>
          <a:xfrm>
            <a:off x="685800" y="4572000"/>
            <a:ext cx="6461760" cy="1066800"/>
          </a:xfrm>
          <a:prstGeom prst="rect">
            <a:avLst/>
          </a:prstGeom>
          <a:noFill/>
          <a:ln>
            <a:noFill/>
          </a:ln>
        </p:spPr>
        <p:txBody>
          <a:bodyPr anchorCtr="0" anchor="t" bIns="45700" lIns="91425" spcFirstLastPara="1" rIns="91425" wrap="square" tIns="45700">
            <a:normAutofit/>
          </a:bodyPr>
          <a:lstStyle>
            <a:lvl1pPr lvl="0" algn="l">
              <a:spcBef>
                <a:spcPts val="400"/>
              </a:spcBef>
              <a:spcAft>
                <a:spcPts val="0"/>
              </a:spcAft>
              <a:buSzPts val="2000"/>
              <a:buNone/>
              <a:defRPr sz="2000">
                <a:solidFill>
                  <a:srgbClr val="8C8B8A"/>
                </a:solidFill>
              </a:defRPr>
            </a:lvl1pPr>
            <a:lvl2pPr lvl="1" algn="ctr">
              <a:spcBef>
                <a:spcPts val="400"/>
              </a:spcBef>
              <a:spcAft>
                <a:spcPts val="0"/>
              </a:spcAft>
              <a:buSzPts val="2000"/>
              <a:buNone/>
              <a:defRPr>
                <a:solidFill>
                  <a:srgbClr val="8C8B8A"/>
                </a:solidFill>
              </a:defRPr>
            </a:lvl2pPr>
            <a:lvl3pPr lvl="2" algn="ctr">
              <a:spcBef>
                <a:spcPts val="360"/>
              </a:spcBef>
              <a:spcAft>
                <a:spcPts val="0"/>
              </a:spcAft>
              <a:buSzPts val="1800"/>
              <a:buNone/>
              <a:defRPr>
                <a:solidFill>
                  <a:srgbClr val="8C8B8A"/>
                </a:solidFill>
              </a:defRPr>
            </a:lvl3pPr>
            <a:lvl4pPr lvl="3" algn="ctr">
              <a:spcBef>
                <a:spcPts val="320"/>
              </a:spcBef>
              <a:spcAft>
                <a:spcPts val="0"/>
              </a:spcAft>
              <a:buSzPts val="1600"/>
              <a:buNone/>
              <a:defRPr>
                <a:solidFill>
                  <a:srgbClr val="8C8B8A"/>
                </a:solidFill>
              </a:defRPr>
            </a:lvl4pPr>
            <a:lvl5pPr lvl="4" algn="ctr">
              <a:spcBef>
                <a:spcPts val="280"/>
              </a:spcBef>
              <a:spcAft>
                <a:spcPts val="0"/>
              </a:spcAft>
              <a:buSzPts val="1400"/>
              <a:buNone/>
              <a:defRPr>
                <a:solidFill>
                  <a:srgbClr val="8C8B8A"/>
                </a:solidFill>
              </a:defRPr>
            </a:lvl5pPr>
            <a:lvl6pPr lvl="5" algn="ctr">
              <a:spcBef>
                <a:spcPts val="280"/>
              </a:spcBef>
              <a:spcAft>
                <a:spcPts val="0"/>
              </a:spcAft>
              <a:buSzPts val="1400"/>
              <a:buNone/>
              <a:defRPr>
                <a:solidFill>
                  <a:srgbClr val="8C8B8A"/>
                </a:solidFill>
              </a:defRPr>
            </a:lvl6pPr>
            <a:lvl7pPr lvl="6" algn="ctr">
              <a:spcBef>
                <a:spcPts val="280"/>
              </a:spcBef>
              <a:spcAft>
                <a:spcPts val="0"/>
              </a:spcAft>
              <a:buSzPts val="1400"/>
              <a:buNone/>
              <a:defRPr>
                <a:solidFill>
                  <a:srgbClr val="8C8B8A"/>
                </a:solidFill>
              </a:defRPr>
            </a:lvl7pPr>
            <a:lvl8pPr lvl="7" algn="ctr">
              <a:spcBef>
                <a:spcPts val="280"/>
              </a:spcBef>
              <a:spcAft>
                <a:spcPts val="0"/>
              </a:spcAft>
              <a:buSzPts val="1400"/>
              <a:buNone/>
              <a:defRPr>
                <a:solidFill>
                  <a:srgbClr val="8C8B8A"/>
                </a:solidFill>
              </a:defRPr>
            </a:lvl8pPr>
            <a:lvl9pPr lvl="8" algn="ctr">
              <a:spcBef>
                <a:spcPts val="280"/>
              </a:spcBef>
              <a:spcAft>
                <a:spcPts val="0"/>
              </a:spcAft>
              <a:buSzPts val="1400"/>
              <a:buNone/>
              <a:defRPr>
                <a:solidFill>
                  <a:srgbClr val="8C8B8A"/>
                </a:solidFill>
              </a:defRPr>
            </a:lvl9pPr>
          </a:lstStyle>
          <a:p/>
        </p:txBody>
      </p:sp>
      <p:sp>
        <p:nvSpPr>
          <p:cNvPr id="26" name="Google Shape;26;p56"/>
          <p:cNvSpPr txBox="1"/>
          <p:nvPr>
            <p:ph idx="10" type="dt"/>
          </p:nvPr>
        </p:nvSpPr>
        <p:spPr>
          <a:xfrm rot="-5400000">
            <a:off x="7551351" y="1645920"/>
            <a:ext cx="2438399"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56"/>
          <p:cNvSpPr txBox="1"/>
          <p:nvPr>
            <p:ph idx="11" type="ftr"/>
          </p:nvPr>
        </p:nvSpPr>
        <p:spPr>
          <a:xfrm rot="-5400000">
            <a:off x="7586910" y="4048760"/>
            <a:ext cx="2367281"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56"/>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 name="Shape 29"/>
        <p:cNvGrpSpPr/>
        <p:nvPr/>
      </p:nvGrpSpPr>
      <p:grpSpPr>
        <a:xfrm>
          <a:off x="0" y="0"/>
          <a:ext cx="0" cy="0"/>
          <a:chOff x="0" y="0"/>
          <a:chExt cx="0" cy="0"/>
        </a:xfrm>
      </p:grpSpPr>
      <p:sp>
        <p:nvSpPr>
          <p:cNvPr id="30" name="Google Shape;30;p57"/>
          <p:cNvSpPr txBox="1"/>
          <p:nvPr>
            <p:ph type="title"/>
          </p:nvPr>
        </p:nvSpPr>
        <p:spPr>
          <a:xfrm>
            <a:off x="722313" y="5486400"/>
            <a:ext cx="7659687" cy="1168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2"/>
              </a:buClr>
              <a:buSzPts val="3600"/>
              <a:buFont typeface="Cambria"/>
              <a:buNone/>
              <a:defRPr b="0" sz="36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7"/>
          <p:cNvSpPr txBox="1"/>
          <p:nvPr>
            <p:ph idx="1" type="body"/>
          </p:nvPr>
        </p:nvSpPr>
        <p:spPr>
          <a:xfrm>
            <a:off x="722313" y="3852863"/>
            <a:ext cx="6135687" cy="1633538"/>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SzPts val="2000"/>
              <a:buNone/>
              <a:defRPr sz="2000">
                <a:solidFill>
                  <a:srgbClr val="8C8B8A"/>
                </a:solidFill>
              </a:defRPr>
            </a:lvl1pPr>
            <a:lvl2pPr indent="-228600" lvl="1" marL="914400" algn="l">
              <a:spcBef>
                <a:spcPts val="360"/>
              </a:spcBef>
              <a:spcAft>
                <a:spcPts val="0"/>
              </a:spcAft>
              <a:buSzPts val="1800"/>
              <a:buNone/>
              <a:defRPr sz="1800">
                <a:solidFill>
                  <a:srgbClr val="8C8B8A"/>
                </a:solidFill>
              </a:defRPr>
            </a:lvl2pPr>
            <a:lvl3pPr indent="-228600" lvl="2" marL="1371600" algn="l">
              <a:spcBef>
                <a:spcPts val="320"/>
              </a:spcBef>
              <a:spcAft>
                <a:spcPts val="0"/>
              </a:spcAft>
              <a:buSzPts val="1600"/>
              <a:buNone/>
              <a:defRPr sz="1600">
                <a:solidFill>
                  <a:srgbClr val="8C8B8A"/>
                </a:solidFill>
              </a:defRPr>
            </a:lvl3pPr>
            <a:lvl4pPr indent="-228600" lvl="3" marL="1828800" algn="l">
              <a:spcBef>
                <a:spcPts val="280"/>
              </a:spcBef>
              <a:spcAft>
                <a:spcPts val="0"/>
              </a:spcAft>
              <a:buSzPts val="1400"/>
              <a:buNone/>
              <a:defRPr sz="1400">
                <a:solidFill>
                  <a:srgbClr val="8C8B8A"/>
                </a:solidFill>
              </a:defRPr>
            </a:lvl4pPr>
            <a:lvl5pPr indent="-228600" lvl="4" marL="2286000" algn="l">
              <a:spcBef>
                <a:spcPts val="280"/>
              </a:spcBef>
              <a:spcAft>
                <a:spcPts val="0"/>
              </a:spcAft>
              <a:buSzPts val="1400"/>
              <a:buNone/>
              <a:defRPr sz="1400">
                <a:solidFill>
                  <a:srgbClr val="8C8B8A"/>
                </a:solidFill>
              </a:defRPr>
            </a:lvl5pPr>
            <a:lvl6pPr indent="-228600" lvl="5" marL="2743200" algn="l">
              <a:spcBef>
                <a:spcPts val="280"/>
              </a:spcBef>
              <a:spcAft>
                <a:spcPts val="0"/>
              </a:spcAft>
              <a:buSzPts val="1400"/>
              <a:buNone/>
              <a:defRPr sz="1400">
                <a:solidFill>
                  <a:srgbClr val="8C8B8A"/>
                </a:solidFill>
              </a:defRPr>
            </a:lvl6pPr>
            <a:lvl7pPr indent="-228600" lvl="6" marL="3200400" algn="l">
              <a:spcBef>
                <a:spcPts val="280"/>
              </a:spcBef>
              <a:spcAft>
                <a:spcPts val="0"/>
              </a:spcAft>
              <a:buSzPts val="1400"/>
              <a:buNone/>
              <a:defRPr sz="1400">
                <a:solidFill>
                  <a:srgbClr val="8C8B8A"/>
                </a:solidFill>
              </a:defRPr>
            </a:lvl7pPr>
            <a:lvl8pPr indent="-228600" lvl="7" marL="3657600" algn="l">
              <a:spcBef>
                <a:spcPts val="280"/>
              </a:spcBef>
              <a:spcAft>
                <a:spcPts val="0"/>
              </a:spcAft>
              <a:buSzPts val="1400"/>
              <a:buNone/>
              <a:defRPr sz="1400">
                <a:solidFill>
                  <a:srgbClr val="8C8B8A"/>
                </a:solidFill>
              </a:defRPr>
            </a:lvl8pPr>
            <a:lvl9pPr indent="-228600" lvl="8" marL="4114800" algn="l">
              <a:spcBef>
                <a:spcPts val="280"/>
              </a:spcBef>
              <a:spcAft>
                <a:spcPts val="0"/>
              </a:spcAft>
              <a:buSzPts val="1400"/>
              <a:buNone/>
              <a:defRPr sz="1400">
                <a:solidFill>
                  <a:srgbClr val="8C8B8A"/>
                </a:solidFill>
              </a:defRPr>
            </a:lvl9pPr>
          </a:lstStyle>
          <a:p/>
        </p:txBody>
      </p:sp>
      <p:sp>
        <p:nvSpPr>
          <p:cNvPr id="32" name="Google Shape;32;p57"/>
          <p:cNvSpPr txBox="1"/>
          <p:nvPr>
            <p:ph idx="10" type="dt"/>
          </p:nvPr>
        </p:nvSpPr>
        <p:spPr>
          <a:xfrm rot="-5400000">
            <a:off x="7551351" y="1645920"/>
            <a:ext cx="2438399"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57"/>
          <p:cNvSpPr txBox="1"/>
          <p:nvPr>
            <p:ph idx="11" type="ftr"/>
          </p:nvPr>
        </p:nvSpPr>
        <p:spPr>
          <a:xfrm rot="-5400000">
            <a:off x="7586910" y="4048760"/>
            <a:ext cx="2367281"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7"/>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 name="Shape 35"/>
        <p:cNvGrpSpPr/>
        <p:nvPr/>
      </p:nvGrpSpPr>
      <p:grpSpPr>
        <a:xfrm>
          <a:off x="0" y="0"/>
          <a:ext cx="0" cy="0"/>
          <a:chOff x="0" y="0"/>
          <a:chExt cx="0" cy="0"/>
        </a:xfrm>
      </p:grpSpPr>
      <p:sp>
        <p:nvSpPr>
          <p:cNvPr id="36" name="Google Shape;36;p58"/>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58"/>
          <p:cNvSpPr txBox="1"/>
          <p:nvPr>
            <p:ph idx="1" type="body"/>
          </p:nvPr>
        </p:nvSpPr>
        <p:spPr>
          <a:xfrm>
            <a:off x="457200" y="1536192"/>
            <a:ext cx="3657600" cy="4590288"/>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8" name="Google Shape;38;p58"/>
          <p:cNvSpPr txBox="1"/>
          <p:nvPr>
            <p:ph idx="2" type="body"/>
          </p:nvPr>
        </p:nvSpPr>
        <p:spPr>
          <a:xfrm>
            <a:off x="4419600" y="1536192"/>
            <a:ext cx="3657600" cy="4590288"/>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9" name="Google Shape;39;p58"/>
          <p:cNvSpPr txBox="1"/>
          <p:nvPr>
            <p:ph idx="10" type="dt"/>
          </p:nvPr>
        </p:nvSpPr>
        <p:spPr>
          <a:xfrm rot="-5400000">
            <a:off x="7551351" y="1645920"/>
            <a:ext cx="2438399"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8"/>
          <p:cNvSpPr txBox="1"/>
          <p:nvPr>
            <p:ph idx="11" type="ftr"/>
          </p:nvPr>
        </p:nvSpPr>
        <p:spPr>
          <a:xfrm rot="-5400000">
            <a:off x="7586910" y="4048760"/>
            <a:ext cx="2367281"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58"/>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2" name="Shape 42"/>
        <p:cNvGrpSpPr/>
        <p:nvPr/>
      </p:nvGrpSpPr>
      <p:grpSpPr>
        <a:xfrm>
          <a:off x="0" y="0"/>
          <a:ext cx="0" cy="0"/>
          <a:chOff x="0" y="0"/>
          <a:chExt cx="0" cy="0"/>
        </a:xfrm>
      </p:grpSpPr>
      <p:sp>
        <p:nvSpPr>
          <p:cNvPr id="43" name="Google Shape;43;p59"/>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2"/>
              </a:buClr>
              <a:buSzPts val="4600"/>
              <a:buFont typeface="Cambri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59"/>
          <p:cNvSpPr txBox="1"/>
          <p:nvPr>
            <p:ph idx="1" type="body"/>
          </p:nvPr>
        </p:nvSpPr>
        <p:spPr>
          <a:xfrm>
            <a:off x="457200" y="1535113"/>
            <a:ext cx="3657600" cy="639762"/>
          </a:xfrm>
          <a:prstGeom prst="rect">
            <a:avLst/>
          </a:prstGeom>
          <a:noFill/>
          <a:ln>
            <a:noFill/>
          </a:ln>
        </p:spPr>
        <p:txBody>
          <a:bodyPr anchorCtr="0" anchor="b" bIns="45700" lIns="91425" spcFirstLastPara="1" rIns="91425" wrap="square" tIns="45700">
            <a:noAutofit/>
          </a:bodyPr>
          <a:lstStyle>
            <a:lvl1pPr indent="-228600" lvl="0" marL="457200" algn="ctr">
              <a:spcBef>
                <a:spcPts val="400"/>
              </a:spcBef>
              <a:spcAft>
                <a:spcPts val="0"/>
              </a:spcAft>
              <a:buSzPts val="2000"/>
              <a:buNone/>
              <a:defRPr b="1" sz="2000">
                <a:solidFill>
                  <a:schemeClr val="dk2"/>
                </a:solidFill>
              </a:defRPr>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45" name="Google Shape;45;p59"/>
          <p:cNvSpPr txBox="1"/>
          <p:nvPr>
            <p:ph idx="2" type="body"/>
          </p:nvPr>
        </p:nvSpPr>
        <p:spPr>
          <a:xfrm>
            <a:off x="457200" y="2174875"/>
            <a:ext cx="3657600"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46" name="Google Shape;46;p59"/>
          <p:cNvSpPr txBox="1"/>
          <p:nvPr>
            <p:ph idx="3" type="body"/>
          </p:nvPr>
        </p:nvSpPr>
        <p:spPr>
          <a:xfrm>
            <a:off x="4419600" y="1535113"/>
            <a:ext cx="3657600" cy="639762"/>
          </a:xfrm>
          <a:prstGeom prst="rect">
            <a:avLst/>
          </a:prstGeom>
          <a:noFill/>
          <a:ln>
            <a:noFill/>
          </a:ln>
        </p:spPr>
        <p:txBody>
          <a:bodyPr anchorCtr="0" anchor="b" bIns="45700" lIns="91425" spcFirstLastPara="1" rIns="91425" wrap="square" tIns="45700">
            <a:noAutofit/>
          </a:bodyPr>
          <a:lstStyle>
            <a:lvl1pPr indent="-228600" lvl="0" marL="457200" algn="ctr">
              <a:spcBef>
                <a:spcPts val="400"/>
              </a:spcBef>
              <a:spcAft>
                <a:spcPts val="0"/>
              </a:spcAft>
              <a:buSzPts val="2000"/>
              <a:buNone/>
              <a:defRPr b="1" sz="2000">
                <a:solidFill>
                  <a:schemeClr val="dk2"/>
                </a:solidFill>
              </a:defRPr>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47" name="Google Shape;47;p59"/>
          <p:cNvSpPr txBox="1"/>
          <p:nvPr>
            <p:ph idx="4" type="body"/>
          </p:nvPr>
        </p:nvSpPr>
        <p:spPr>
          <a:xfrm>
            <a:off x="4419600" y="2174875"/>
            <a:ext cx="3657600"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48" name="Google Shape;48;p59"/>
          <p:cNvSpPr txBox="1"/>
          <p:nvPr>
            <p:ph idx="10" type="dt"/>
          </p:nvPr>
        </p:nvSpPr>
        <p:spPr>
          <a:xfrm rot="-5400000">
            <a:off x="7551351" y="1645920"/>
            <a:ext cx="2438399"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59"/>
          <p:cNvSpPr txBox="1"/>
          <p:nvPr>
            <p:ph idx="11" type="ftr"/>
          </p:nvPr>
        </p:nvSpPr>
        <p:spPr>
          <a:xfrm rot="-5400000">
            <a:off x="7586910" y="4048760"/>
            <a:ext cx="2367281"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59"/>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60"/>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60"/>
          <p:cNvSpPr txBox="1"/>
          <p:nvPr>
            <p:ph idx="10" type="dt"/>
          </p:nvPr>
        </p:nvSpPr>
        <p:spPr>
          <a:xfrm rot="-5400000">
            <a:off x="7551351" y="1645920"/>
            <a:ext cx="2438399"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60"/>
          <p:cNvSpPr txBox="1"/>
          <p:nvPr>
            <p:ph idx="11" type="ftr"/>
          </p:nvPr>
        </p:nvSpPr>
        <p:spPr>
          <a:xfrm rot="-5400000">
            <a:off x="7586910" y="4048760"/>
            <a:ext cx="2367281"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60"/>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61"/>
          <p:cNvSpPr txBox="1"/>
          <p:nvPr>
            <p:ph idx="10" type="dt"/>
          </p:nvPr>
        </p:nvSpPr>
        <p:spPr>
          <a:xfrm rot="-5400000">
            <a:off x="7551351" y="1645920"/>
            <a:ext cx="2438399"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61"/>
          <p:cNvSpPr txBox="1"/>
          <p:nvPr>
            <p:ph idx="11" type="ftr"/>
          </p:nvPr>
        </p:nvSpPr>
        <p:spPr>
          <a:xfrm rot="-5400000">
            <a:off x="7586910" y="4048760"/>
            <a:ext cx="2367281"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61"/>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0" name="Shape 60"/>
        <p:cNvGrpSpPr/>
        <p:nvPr/>
      </p:nvGrpSpPr>
      <p:grpSpPr>
        <a:xfrm>
          <a:off x="0" y="0"/>
          <a:ext cx="0" cy="0"/>
          <a:chOff x="0" y="0"/>
          <a:chExt cx="0" cy="0"/>
        </a:xfrm>
      </p:grpSpPr>
      <p:sp>
        <p:nvSpPr>
          <p:cNvPr id="61" name="Google Shape;61;p62"/>
          <p:cNvSpPr txBox="1"/>
          <p:nvPr>
            <p:ph type="title"/>
          </p:nvPr>
        </p:nvSpPr>
        <p:spPr>
          <a:xfrm>
            <a:off x="304801" y="5495544"/>
            <a:ext cx="7772400" cy="59436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Clr>
                <a:schemeClr val="dk2"/>
              </a:buClr>
              <a:buSzPts val="2200"/>
              <a:buFont typeface="Cambria"/>
              <a:buNone/>
              <a:defRPr b="1" sz="2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62"/>
          <p:cNvSpPr txBox="1"/>
          <p:nvPr>
            <p:ph idx="1" type="body"/>
          </p:nvPr>
        </p:nvSpPr>
        <p:spPr>
          <a:xfrm>
            <a:off x="304799" y="6096000"/>
            <a:ext cx="7772401" cy="609600"/>
          </a:xfrm>
          <a:prstGeom prst="rect">
            <a:avLst/>
          </a:prstGeom>
          <a:noFill/>
          <a:ln>
            <a:noFill/>
          </a:ln>
        </p:spPr>
        <p:txBody>
          <a:bodyPr anchorCtr="0" anchor="t" bIns="45700" lIns="91425" spcFirstLastPara="1" rIns="91425" wrap="square" tIns="45700">
            <a:normAutofit/>
          </a:bodyPr>
          <a:lstStyle>
            <a:lvl1pPr indent="-228600" lvl="0" marL="457200" algn="ctr">
              <a:spcBef>
                <a:spcPts val="320"/>
              </a:spcBef>
              <a:spcAft>
                <a:spcPts val="0"/>
              </a:spcAft>
              <a:buSzPts val="1600"/>
              <a:buNone/>
              <a:defRPr sz="16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63" name="Google Shape;63;p62"/>
          <p:cNvSpPr txBox="1"/>
          <p:nvPr>
            <p:ph idx="10" type="dt"/>
          </p:nvPr>
        </p:nvSpPr>
        <p:spPr>
          <a:xfrm rot="-5400000">
            <a:off x="7551351" y="1645920"/>
            <a:ext cx="2438399"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62"/>
          <p:cNvSpPr txBox="1"/>
          <p:nvPr>
            <p:ph idx="11" type="ftr"/>
          </p:nvPr>
        </p:nvSpPr>
        <p:spPr>
          <a:xfrm rot="-5400000">
            <a:off x="7586910" y="4048760"/>
            <a:ext cx="2367281"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62"/>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66" name="Google Shape;66;p62"/>
          <p:cNvSpPr txBox="1"/>
          <p:nvPr>
            <p:ph idx="2" type="body"/>
          </p:nvPr>
        </p:nvSpPr>
        <p:spPr>
          <a:xfrm>
            <a:off x="304800" y="381000"/>
            <a:ext cx="7772400" cy="494284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7" name="Shape 67"/>
        <p:cNvGrpSpPr/>
        <p:nvPr/>
      </p:nvGrpSpPr>
      <p:grpSpPr>
        <a:xfrm>
          <a:off x="0" y="0"/>
          <a:ext cx="0" cy="0"/>
          <a:chOff x="0" y="0"/>
          <a:chExt cx="0" cy="0"/>
        </a:xfrm>
      </p:grpSpPr>
      <p:sp>
        <p:nvSpPr>
          <p:cNvPr id="68" name="Google Shape;68;p63"/>
          <p:cNvSpPr txBox="1"/>
          <p:nvPr>
            <p:ph type="title"/>
          </p:nvPr>
        </p:nvSpPr>
        <p:spPr>
          <a:xfrm>
            <a:off x="301752" y="5495278"/>
            <a:ext cx="7772400" cy="594626"/>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Clr>
                <a:schemeClr val="dk2"/>
              </a:buClr>
              <a:buSzPts val="2200"/>
              <a:buFont typeface="Cambria"/>
              <a:buNone/>
              <a:defRPr b="1" sz="22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63"/>
          <p:cNvSpPr/>
          <p:nvPr>
            <p:ph idx="2" type="pic"/>
          </p:nvPr>
        </p:nvSpPr>
        <p:spPr>
          <a:xfrm>
            <a:off x="0" y="0"/>
            <a:ext cx="8458200" cy="5486400"/>
          </a:xfrm>
          <a:prstGeom prst="rect">
            <a:avLst/>
          </a:prstGeom>
          <a:noFill/>
          <a:ln>
            <a:noFill/>
          </a:ln>
        </p:spPr>
      </p:sp>
      <p:sp>
        <p:nvSpPr>
          <p:cNvPr id="70" name="Google Shape;70;p63"/>
          <p:cNvSpPr txBox="1"/>
          <p:nvPr>
            <p:ph idx="1" type="body"/>
          </p:nvPr>
        </p:nvSpPr>
        <p:spPr>
          <a:xfrm>
            <a:off x="301752" y="6096000"/>
            <a:ext cx="7772400" cy="612648"/>
          </a:xfrm>
          <a:prstGeom prst="rect">
            <a:avLst/>
          </a:prstGeom>
          <a:noFill/>
          <a:ln>
            <a:noFill/>
          </a:ln>
        </p:spPr>
        <p:txBody>
          <a:bodyPr anchorCtr="0" anchor="t" bIns="45700" lIns="91425" spcFirstLastPara="1" rIns="91425" wrap="square" tIns="45700">
            <a:normAutofit/>
          </a:bodyPr>
          <a:lstStyle>
            <a:lvl1pPr indent="-228600" lvl="0" marL="457200" algn="ctr">
              <a:spcBef>
                <a:spcPts val="320"/>
              </a:spcBef>
              <a:spcAft>
                <a:spcPts val="0"/>
              </a:spcAft>
              <a:buSzPts val="1600"/>
              <a:buNone/>
              <a:defRPr sz="16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1" name="Google Shape;71;p63"/>
          <p:cNvSpPr txBox="1"/>
          <p:nvPr>
            <p:ph idx="10" type="dt"/>
          </p:nvPr>
        </p:nvSpPr>
        <p:spPr>
          <a:xfrm rot="-5400000">
            <a:off x="7551351" y="1645920"/>
            <a:ext cx="2438399"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63"/>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73" name="Google Shape;73;p63"/>
          <p:cNvSpPr txBox="1"/>
          <p:nvPr>
            <p:ph idx="11" type="ftr"/>
          </p:nvPr>
        </p:nvSpPr>
        <p:spPr>
          <a:xfrm rot="-5400000">
            <a:off x="7586910" y="4048760"/>
            <a:ext cx="2367281"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75000">
              <a:schemeClr val="lt1"/>
            </a:gs>
            <a:gs pos="100000">
              <a:srgbClr val="D8D8D8"/>
            </a:gs>
          </a:gsLst>
          <a:path path="circle">
            <a:fillToRect b="50%" l="50%" r="50%" t="50%"/>
          </a:path>
          <a:tileRect/>
        </a:gradFill>
      </p:bgPr>
    </p:bg>
    <p:spTree>
      <p:nvGrpSpPr>
        <p:cNvPr id="9" name="Shape 9"/>
        <p:cNvGrpSpPr/>
        <p:nvPr/>
      </p:nvGrpSpPr>
      <p:grpSpPr>
        <a:xfrm>
          <a:off x="0" y="0"/>
          <a:ext cx="0" cy="0"/>
          <a:chOff x="0" y="0"/>
          <a:chExt cx="0" cy="0"/>
        </a:xfrm>
      </p:grpSpPr>
      <p:sp>
        <p:nvSpPr>
          <p:cNvPr id="10" name="Google Shape;10;p54"/>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chemeClr val="dk2"/>
              </a:buClr>
              <a:buSzPts val="4600"/>
              <a:buFont typeface="Cambria"/>
              <a:buNone/>
              <a:defRPr b="0" i="0" sz="4600" u="none" cap="none" strike="noStrike">
                <a:solidFill>
                  <a:schemeClr val="dk2"/>
                </a:solidFill>
                <a:latin typeface="Cambria"/>
                <a:ea typeface="Cambria"/>
                <a:cs typeface="Cambria"/>
                <a:sym typeface="Cambr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54"/>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lvl1pPr indent="-368300" lvl="0" marL="457200" marR="0" rtl="0" algn="l">
              <a:spcBef>
                <a:spcPts val="440"/>
              </a:spcBef>
              <a:spcAft>
                <a:spcPts val="0"/>
              </a:spcAft>
              <a:buClr>
                <a:schemeClr val="accent1"/>
              </a:buClr>
              <a:buSzPts val="2200"/>
              <a:buFont typeface="Arial"/>
              <a:buChar char="•"/>
              <a:defRPr b="0" i="0" sz="22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accent2"/>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accent3"/>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accent4"/>
              </a:buClr>
              <a:buSzPts val="1600"/>
              <a:buFont typeface="Arial"/>
              <a:buChar char="•"/>
              <a:defRPr b="0" i="0" sz="1600" u="none" cap="none" strike="noStrike">
                <a:solidFill>
                  <a:schemeClr val="dk1"/>
                </a:solidFill>
                <a:latin typeface="Calibri"/>
                <a:ea typeface="Calibri"/>
                <a:cs typeface="Calibri"/>
                <a:sym typeface="Calibri"/>
              </a:defRPr>
            </a:lvl4pPr>
            <a:lvl5pPr indent="-317500" lvl="4" marL="2286000" marR="0" rtl="0" algn="l">
              <a:spcBef>
                <a:spcPts val="280"/>
              </a:spcBef>
              <a:spcAft>
                <a:spcPts val="0"/>
              </a:spcAft>
              <a:buClr>
                <a:schemeClr val="accent5"/>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chemeClr val="accent2"/>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chemeClr val="accent3"/>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chemeClr val="accent4"/>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 name="Google Shape;12;p54"/>
          <p:cNvSpPr/>
          <p:nvPr/>
        </p:nvSpPr>
        <p:spPr>
          <a:xfrm>
            <a:off x="8458200" y="0"/>
            <a:ext cx="6858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 name="Google Shape;13;p54"/>
          <p:cNvSpPr/>
          <p:nvPr/>
        </p:nvSpPr>
        <p:spPr>
          <a:xfrm>
            <a:off x="8458200" y="5486400"/>
            <a:ext cx="685800" cy="6858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 name="Google Shape;14;p54"/>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marR="0" rtl="0" algn="ctr">
              <a:spcBef>
                <a:spcPts val="0"/>
              </a:spcBef>
              <a:buNone/>
              <a:defRPr b="0" i="0" sz="1800" u="none" cap="none" strike="noStrike">
                <a:solidFill>
                  <a:srgbClr val="FFFFFF"/>
                </a:solidFill>
                <a:latin typeface="Calibri"/>
                <a:ea typeface="Calibri"/>
                <a:cs typeface="Calibri"/>
                <a:sym typeface="Calibri"/>
              </a:defRPr>
            </a:lvl1pPr>
            <a:lvl2pPr indent="0" lvl="1" marL="0" marR="0" rtl="0" algn="ctr">
              <a:spcBef>
                <a:spcPts val="0"/>
              </a:spcBef>
              <a:buNone/>
              <a:defRPr b="0" i="0" sz="1800" u="none" cap="none" strike="noStrike">
                <a:solidFill>
                  <a:srgbClr val="FFFFFF"/>
                </a:solidFill>
                <a:latin typeface="Calibri"/>
                <a:ea typeface="Calibri"/>
                <a:cs typeface="Calibri"/>
                <a:sym typeface="Calibri"/>
              </a:defRPr>
            </a:lvl2pPr>
            <a:lvl3pPr indent="0" lvl="2" marL="0" marR="0" rtl="0" algn="ctr">
              <a:spcBef>
                <a:spcPts val="0"/>
              </a:spcBef>
              <a:buNone/>
              <a:defRPr b="0" i="0" sz="1800" u="none" cap="none" strike="noStrike">
                <a:solidFill>
                  <a:srgbClr val="FFFFFF"/>
                </a:solidFill>
                <a:latin typeface="Calibri"/>
                <a:ea typeface="Calibri"/>
                <a:cs typeface="Calibri"/>
                <a:sym typeface="Calibri"/>
              </a:defRPr>
            </a:lvl3pPr>
            <a:lvl4pPr indent="0" lvl="3" marL="0" marR="0" rtl="0" algn="ctr">
              <a:spcBef>
                <a:spcPts val="0"/>
              </a:spcBef>
              <a:buNone/>
              <a:defRPr b="0" i="0" sz="1800" u="none" cap="none" strike="noStrike">
                <a:solidFill>
                  <a:srgbClr val="FFFFFF"/>
                </a:solidFill>
                <a:latin typeface="Calibri"/>
                <a:ea typeface="Calibri"/>
                <a:cs typeface="Calibri"/>
                <a:sym typeface="Calibri"/>
              </a:defRPr>
            </a:lvl4pPr>
            <a:lvl5pPr indent="0" lvl="4" marL="0" marR="0" rtl="0" algn="ctr">
              <a:spcBef>
                <a:spcPts val="0"/>
              </a:spcBef>
              <a:buNone/>
              <a:defRPr b="0" i="0" sz="1800" u="none" cap="none" strike="noStrike">
                <a:solidFill>
                  <a:srgbClr val="FFFFFF"/>
                </a:solidFill>
                <a:latin typeface="Calibri"/>
                <a:ea typeface="Calibri"/>
                <a:cs typeface="Calibri"/>
                <a:sym typeface="Calibri"/>
              </a:defRPr>
            </a:lvl5pPr>
            <a:lvl6pPr indent="0" lvl="5" marL="0" marR="0" rtl="0" algn="ctr">
              <a:spcBef>
                <a:spcPts val="0"/>
              </a:spcBef>
              <a:buNone/>
              <a:defRPr b="0" i="0" sz="1800" u="none" cap="none" strike="noStrike">
                <a:solidFill>
                  <a:srgbClr val="FFFFFF"/>
                </a:solidFill>
                <a:latin typeface="Calibri"/>
                <a:ea typeface="Calibri"/>
                <a:cs typeface="Calibri"/>
                <a:sym typeface="Calibri"/>
              </a:defRPr>
            </a:lvl6pPr>
            <a:lvl7pPr indent="0" lvl="6" marL="0" marR="0" rtl="0" algn="ctr">
              <a:spcBef>
                <a:spcPts val="0"/>
              </a:spcBef>
              <a:buNone/>
              <a:defRPr b="0" i="0" sz="1800" u="none" cap="none" strike="noStrike">
                <a:solidFill>
                  <a:srgbClr val="FFFFFF"/>
                </a:solidFill>
                <a:latin typeface="Calibri"/>
                <a:ea typeface="Calibri"/>
                <a:cs typeface="Calibri"/>
                <a:sym typeface="Calibri"/>
              </a:defRPr>
            </a:lvl7pPr>
            <a:lvl8pPr indent="0" lvl="7" marL="0" marR="0" rtl="0" algn="ctr">
              <a:spcBef>
                <a:spcPts val="0"/>
              </a:spcBef>
              <a:buNone/>
              <a:defRPr b="0" i="0" sz="1800" u="none" cap="none" strike="noStrike">
                <a:solidFill>
                  <a:srgbClr val="FFFFFF"/>
                </a:solidFill>
                <a:latin typeface="Calibri"/>
                <a:ea typeface="Calibri"/>
                <a:cs typeface="Calibri"/>
                <a:sym typeface="Calibri"/>
              </a:defRPr>
            </a:lvl8pPr>
            <a:lvl9pPr indent="0" lvl="8" marL="0" marR="0" rtl="0" algn="ctr">
              <a:spcBef>
                <a:spcPts val="0"/>
              </a:spcBef>
              <a:buNone/>
              <a:defRPr b="0" i="0" sz="18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15" name="Google Shape;15;p54"/>
          <p:cNvSpPr txBox="1"/>
          <p:nvPr>
            <p:ph idx="11" type="ftr"/>
          </p:nvPr>
        </p:nvSpPr>
        <p:spPr>
          <a:xfrm rot="-5400000">
            <a:off x="7586910" y="4048760"/>
            <a:ext cx="2367281" cy="36576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lt2"/>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 name="Google Shape;16;p54"/>
          <p:cNvSpPr txBox="1"/>
          <p:nvPr>
            <p:ph idx="10" type="dt"/>
          </p:nvPr>
        </p:nvSpPr>
        <p:spPr>
          <a:xfrm rot="-5400000">
            <a:off x="7551351" y="1645920"/>
            <a:ext cx="2438399" cy="36576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2"/>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5.jpg"/><Relationship Id="rId4" Type="http://schemas.openxmlformats.org/officeDocument/2006/relationships/image" Target="../media/image3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0.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6.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vmlDrawing" Target="../drawings/vmlDrawing1.vml"/><Relationship Id="rId4" Type="http://schemas.openxmlformats.org/officeDocument/2006/relationships/oleObject" Target="../embeddings/oleObject1.bin"/><Relationship Id="rId5" Type="http://schemas.openxmlformats.org/officeDocument/2006/relationships/oleObject" Target="../embeddings/oleObject1.bin"/><Relationship Id="rId6"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vmlDrawing" Target="../drawings/vmlDrawing2.vml"/><Relationship Id="rId4" Type="http://schemas.openxmlformats.org/officeDocument/2006/relationships/image" Target="../media/image24.png"/><Relationship Id="rId5" Type="http://schemas.openxmlformats.org/officeDocument/2006/relationships/oleObject" Target="../embeddings/oleObject2.bin"/><Relationship Id="rId6" Type="http://schemas.openxmlformats.org/officeDocument/2006/relationships/oleObject" Target="../embeddings/oleObject2.bin"/><Relationship Id="rId7"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vmlDrawing" Target="../drawings/vmlDrawing3.vml"/><Relationship Id="rId4" Type="http://schemas.openxmlformats.org/officeDocument/2006/relationships/oleObject" Target="../embeddings/oleObject3.bin"/><Relationship Id="rId5" Type="http://schemas.openxmlformats.org/officeDocument/2006/relationships/oleObject" Target="../embeddings/oleObject3.bin"/><Relationship Id="rId6" Type="http://schemas.openxmlformats.org/officeDocument/2006/relationships/image" Target="../media/image3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vmlDrawing" Target="../drawings/vmlDrawing4.vml"/><Relationship Id="rId4" Type="http://schemas.openxmlformats.org/officeDocument/2006/relationships/oleObject" Target="../embeddings/oleObject4.bin"/><Relationship Id="rId5" Type="http://schemas.openxmlformats.org/officeDocument/2006/relationships/oleObject" Target="../embeddings/oleObject4.bin"/><Relationship Id="rId6"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vmlDrawing" Target="../drawings/vmlDrawing5.vml"/><Relationship Id="rId4" Type="http://schemas.openxmlformats.org/officeDocument/2006/relationships/oleObject" Target="../embeddings/oleObject5.bin"/><Relationship Id="rId5" Type="http://schemas.openxmlformats.org/officeDocument/2006/relationships/oleObject" Target="../embeddings/oleObject5.bin"/><Relationship Id="rId6" Type="http://schemas.openxmlformats.org/officeDocument/2006/relationships/image" Target="../media/image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vmlDrawing" Target="../drawings/vmlDrawing6.vml"/><Relationship Id="rId4" Type="http://schemas.openxmlformats.org/officeDocument/2006/relationships/oleObject" Target="../embeddings/oleObject6.bin"/><Relationship Id="rId5" Type="http://schemas.openxmlformats.org/officeDocument/2006/relationships/oleObject" Target="../embeddings/oleObject6.bin"/><Relationship Id="rId6" Type="http://schemas.openxmlformats.org/officeDocument/2006/relationships/image" Target="../media/image3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vmlDrawing" Target="../drawings/vmlDrawing7.vml"/><Relationship Id="rId4" Type="http://schemas.openxmlformats.org/officeDocument/2006/relationships/oleObject" Target="../embeddings/oleObject7.bin"/><Relationship Id="rId5" Type="http://schemas.openxmlformats.org/officeDocument/2006/relationships/oleObject" Target="../embeddings/oleObject7.bin"/><Relationship Id="rId6"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vmlDrawing" Target="../drawings/vmlDrawing8.vml"/><Relationship Id="rId4" Type="http://schemas.openxmlformats.org/officeDocument/2006/relationships/oleObject" Target="../embeddings/oleObject8.bin"/><Relationship Id="rId5" Type="http://schemas.openxmlformats.org/officeDocument/2006/relationships/oleObject" Target="../embeddings/oleObject8.bin"/><Relationship Id="rId6" Type="http://schemas.openxmlformats.org/officeDocument/2006/relationships/image" Target="../media/image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vmlDrawing" Target="../drawings/vmlDrawing9.vml"/><Relationship Id="rId4" Type="http://schemas.openxmlformats.org/officeDocument/2006/relationships/oleObject" Target="../embeddings/oleObject9.bin"/><Relationship Id="rId5" Type="http://schemas.openxmlformats.org/officeDocument/2006/relationships/oleObject" Target="../embeddings/oleObject9.bin"/><Relationship Id="rId6" Type="http://schemas.openxmlformats.org/officeDocument/2006/relationships/image" Target="../media/image3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vmlDrawing" Target="../drawings/vmlDrawing10.vml"/><Relationship Id="rId4" Type="http://schemas.openxmlformats.org/officeDocument/2006/relationships/oleObject" Target="../embeddings/oleObject10.bin"/><Relationship Id="rId5" Type="http://schemas.openxmlformats.org/officeDocument/2006/relationships/oleObject" Target="../embeddings/oleObject10.bin"/><Relationship Id="rId6" Type="http://schemas.openxmlformats.org/officeDocument/2006/relationships/image" Target="../media/image4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vmlDrawing" Target="../drawings/vmlDrawing11.vml"/><Relationship Id="rId4" Type="http://schemas.openxmlformats.org/officeDocument/2006/relationships/oleObject" Target="../embeddings/oleObject11.bin"/><Relationship Id="rId5" Type="http://schemas.openxmlformats.org/officeDocument/2006/relationships/oleObject" Target="../embeddings/oleObject11.bin"/><Relationship Id="rId6"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
          <p:cNvSpPr txBox="1"/>
          <p:nvPr/>
        </p:nvSpPr>
        <p:spPr>
          <a:xfrm>
            <a:off x="107504" y="146850"/>
            <a:ext cx="8712968" cy="659451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2"/>
              </a:buClr>
              <a:buSzPts val="2000"/>
              <a:buFont typeface="Cambria"/>
              <a:buNone/>
            </a:pPr>
            <a:r>
              <a:t/>
            </a:r>
            <a:endParaRPr b="1" i="0" sz="2000" u="none" cap="none" strike="noStrike">
              <a:solidFill>
                <a:srgbClr val="C00000"/>
              </a:solidFill>
              <a:latin typeface="Cambria"/>
              <a:ea typeface="Cambria"/>
              <a:cs typeface="Cambria"/>
              <a:sym typeface="Cambria"/>
            </a:endParaRPr>
          </a:p>
        </p:txBody>
      </p:sp>
      <p:sp>
        <p:nvSpPr>
          <p:cNvPr descr="Welcome to M S Ramaiah Institute of Technology (MSRIT) Online Results" id="91" name="Google Shape;91;p1"/>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Welcome to M S Ramaiah Institute of Technology (MSRIT) Online Results" id="92" name="Google Shape;92;p1"/>
          <p:cNvSpPr/>
          <p:nvPr/>
        </p:nvSpPr>
        <p:spPr>
          <a:xfrm>
            <a:off x="307975" y="79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 name="Google Shape;93;p1"/>
          <p:cNvSpPr/>
          <p:nvPr/>
        </p:nvSpPr>
        <p:spPr>
          <a:xfrm>
            <a:off x="0" y="-273605"/>
            <a:ext cx="8460432" cy="6740307"/>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200"/>
              <a:buFont typeface="Calibri"/>
              <a:buNone/>
            </a:pPr>
            <a:r>
              <a:t/>
            </a:r>
            <a:endParaRPr b="1" i="0" sz="3200" u="none" cap="none" strike="noStrike">
              <a:solidFill>
                <a:srgbClr val="0E101A"/>
              </a:solidFill>
              <a:latin typeface="Arial"/>
              <a:ea typeface="Arial"/>
              <a:cs typeface="Arial"/>
              <a:sym typeface="Arial"/>
            </a:endParaRPr>
          </a:p>
          <a:p>
            <a:pPr indent="0" lvl="0" marL="0" marR="0" rtl="0" algn="ctr">
              <a:lnSpc>
                <a:spcPct val="100000"/>
              </a:lnSpc>
              <a:spcBef>
                <a:spcPts val="0"/>
              </a:spcBef>
              <a:spcAft>
                <a:spcPts val="0"/>
              </a:spcAft>
              <a:buClr>
                <a:srgbClr val="0E101A"/>
              </a:buClr>
              <a:buSzPts val="3200"/>
              <a:buFont typeface="Arial"/>
              <a:buNone/>
            </a:pPr>
            <a:r>
              <a:rPr b="1" i="0" lang="en-US" sz="3200" u="none" cap="none" strike="noStrike">
                <a:solidFill>
                  <a:srgbClr val="0E101A"/>
                </a:solidFill>
                <a:latin typeface="Arial"/>
                <a:ea typeface="Arial"/>
                <a:cs typeface="Arial"/>
                <a:sym typeface="Arial"/>
              </a:rPr>
              <a:t>UNIT III</a:t>
            </a:r>
            <a:endParaRPr b="0" i="0" sz="16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E101A"/>
              </a:buClr>
              <a:buSzPts val="3200"/>
              <a:buFont typeface="Arial"/>
              <a:buNone/>
            </a:pPr>
            <a:r>
              <a:rPr b="1" i="0" lang="en-US" sz="3200" u="none" cap="none" strike="noStrike">
                <a:solidFill>
                  <a:srgbClr val="0E101A"/>
                </a:solidFill>
                <a:latin typeface="Arial"/>
                <a:ea typeface="Arial"/>
                <a:cs typeface="Arial"/>
                <a:sym typeface="Arial"/>
              </a:rPr>
              <a:t>Technical Reading</a:t>
            </a:r>
            <a:r>
              <a:rPr b="1" lang="en-US" sz="3200">
                <a:solidFill>
                  <a:srgbClr val="0E101A"/>
                </a:solidFill>
                <a:latin typeface="Arial"/>
                <a:ea typeface="Arial"/>
                <a:cs typeface="Arial"/>
                <a:sym typeface="Arial"/>
              </a:rPr>
              <a:t> &amp; Writing Practices</a:t>
            </a:r>
            <a:endParaRPr/>
          </a:p>
          <a:p>
            <a:pPr indent="0" lvl="0" marL="0" marR="0" rtl="0" algn="ctr">
              <a:lnSpc>
                <a:spcPct val="100000"/>
              </a:lnSpc>
              <a:spcBef>
                <a:spcPts val="0"/>
              </a:spcBef>
              <a:spcAft>
                <a:spcPts val="0"/>
              </a:spcAft>
              <a:buClr>
                <a:schemeClr val="dk1"/>
              </a:buClr>
              <a:buSzPts val="3200"/>
              <a:buFont typeface="Calibri"/>
              <a:buNone/>
            </a:pPr>
            <a:r>
              <a:t/>
            </a:r>
            <a:endParaRPr b="1" sz="3200">
              <a:solidFill>
                <a:srgbClr val="0E101A"/>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a:p>
            <a:pPr indent="-457200" lvl="0" marL="457200" marR="0" rtl="0" algn="just">
              <a:lnSpc>
                <a:spcPct val="100000"/>
              </a:lnSpc>
              <a:spcBef>
                <a:spcPts val="0"/>
              </a:spcBef>
              <a:spcAft>
                <a:spcPts val="0"/>
              </a:spcAft>
              <a:buClr>
                <a:srgbClr val="0E101A"/>
              </a:buClr>
              <a:buSzPts val="3200"/>
              <a:buFont typeface="Arial"/>
              <a:buChar char="•"/>
            </a:pPr>
            <a:r>
              <a:rPr b="0" i="0" lang="en-US" sz="3200" u="none" cap="none" strike="noStrike">
                <a:solidFill>
                  <a:srgbClr val="0E101A"/>
                </a:solidFill>
                <a:latin typeface="Arial"/>
                <a:ea typeface="Arial"/>
                <a:cs typeface="Arial"/>
                <a:sym typeface="Arial"/>
              </a:rPr>
              <a:t>Introduction to Technical writing</a:t>
            </a:r>
            <a:endParaRPr/>
          </a:p>
          <a:p>
            <a:pPr indent="-457200" lvl="0" marL="457200" marR="0" rtl="0" algn="just">
              <a:lnSpc>
                <a:spcPct val="100000"/>
              </a:lnSpc>
              <a:spcBef>
                <a:spcPts val="0"/>
              </a:spcBef>
              <a:spcAft>
                <a:spcPts val="0"/>
              </a:spcAft>
              <a:buClr>
                <a:srgbClr val="0E101A"/>
              </a:buClr>
              <a:buSzPts val="3200"/>
              <a:buFont typeface="Arial"/>
              <a:buChar char="•"/>
            </a:pPr>
            <a:r>
              <a:rPr b="0" i="0" lang="en-US" sz="3200" u="none" cap="none" strike="noStrike">
                <a:solidFill>
                  <a:srgbClr val="0E101A"/>
                </a:solidFill>
                <a:latin typeface="Arial"/>
                <a:ea typeface="Arial"/>
                <a:cs typeface="Arial"/>
                <a:sym typeface="Arial"/>
              </a:rPr>
              <a:t>Report writing </a:t>
            </a:r>
            <a:endParaRPr/>
          </a:p>
          <a:p>
            <a:pPr indent="-457200" lvl="0" marL="457200" marR="0" rtl="0" algn="just">
              <a:lnSpc>
                <a:spcPct val="100000"/>
              </a:lnSpc>
              <a:spcBef>
                <a:spcPts val="0"/>
              </a:spcBef>
              <a:spcAft>
                <a:spcPts val="0"/>
              </a:spcAft>
              <a:buClr>
                <a:srgbClr val="0E101A"/>
              </a:buClr>
              <a:buSzPts val="3200"/>
              <a:buFont typeface="Arial"/>
              <a:buChar char="•"/>
            </a:pPr>
            <a:r>
              <a:rPr lang="en-US" sz="3200">
                <a:solidFill>
                  <a:srgbClr val="0E101A"/>
                </a:solidFill>
                <a:latin typeface="Arial"/>
                <a:ea typeface="Arial"/>
                <a:cs typeface="Arial"/>
                <a:sym typeface="Arial"/>
              </a:rPr>
              <a:t>S</a:t>
            </a:r>
            <a:r>
              <a:rPr b="0" i="0" lang="en-US" sz="3200" u="none" cap="none" strike="noStrike">
                <a:solidFill>
                  <a:srgbClr val="0E101A"/>
                </a:solidFill>
                <a:latin typeface="Arial"/>
                <a:ea typeface="Arial"/>
                <a:cs typeface="Arial"/>
                <a:sym typeface="Arial"/>
              </a:rPr>
              <a:t>ignificance of Reports </a:t>
            </a:r>
            <a:endParaRPr/>
          </a:p>
          <a:p>
            <a:pPr indent="-457200" lvl="0" marL="457200" marR="0" rtl="0" algn="just">
              <a:lnSpc>
                <a:spcPct val="100000"/>
              </a:lnSpc>
              <a:spcBef>
                <a:spcPts val="0"/>
              </a:spcBef>
              <a:spcAft>
                <a:spcPts val="0"/>
              </a:spcAft>
              <a:buClr>
                <a:srgbClr val="0E101A"/>
              </a:buClr>
              <a:buSzPts val="3200"/>
              <a:buFont typeface="Arial"/>
              <a:buChar char="•"/>
            </a:pPr>
            <a:r>
              <a:rPr b="0" i="0" lang="en-US" sz="3200" u="none" cap="none" strike="noStrike">
                <a:solidFill>
                  <a:srgbClr val="0E101A"/>
                </a:solidFill>
                <a:latin typeface="Arial"/>
                <a:ea typeface="Arial"/>
                <a:cs typeface="Arial"/>
                <a:sym typeface="Arial"/>
              </a:rPr>
              <a:t>Types of Reports</a:t>
            </a:r>
            <a:endParaRPr b="0" i="0" sz="3200" u="none" cap="none" strike="noStrike">
              <a:solidFill>
                <a:srgbClr val="0E101A"/>
              </a:solidFill>
              <a:latin typeface="Arial"/>
              <a:ea typeface="Arial"/>
              <a:cs typeface="Arial"/>
              <a:sym typeface="Arial"/>
            </a:endParaRPr>
          </a:p>
          <a:p>
            <a:pPr indent="-457200" lvl="0" marL="457200" marR="0" rtl="0" algn="just">
              <a:lnSpc>
                <a:spcPct val="100000"/>
              </a:lnSpc>
              <a:spcBef>
                <a:spcPts val="0"/>
              </a:spcBef>
              <a:spcAft>
                <a:spcPts val="0"/>
              </a:spcAft>
              <a:buClr>
                <a:srgbClr val="0E101A"/>
              </a:buClr>
              <a:buSzPts val="3200"/>
              <a:buFont typeface="Arial"/>
              <a:buChar char="•"/>
            </a:pPr>
            <a:r>
              <a:rPr b="0" i="0" lang="en-US" sz="3200" u="none" cap="none" strike="noStrike">
                <a:solidFill>
                  <a:srgbClr val="0E101A"/>
                </a:solidFill>
                <a:latin typeface="Arial"/>
                <a:ea typeface="Arial"/>
                <a:cs typeface="Arial"/>
                <a:sym typeface="Arial"/>
              </a:rPr>
              <a:t>Introduction to Technical Proposal writing</a:t>
            </a:r>
            <a:endParaRPr/>
          </a:p>
          <a:p>
            <a:pPr indent="-457200" lvl="0" marL="457200" marR="0" rtl="0" algn="just">
              <a:lnSpc>
                <a:spcPct val="100000"/>
              </a:lnSpc>
              <a:spcBef>
                <a:spcPts val="0"/>
              </a:spcBef>
              <a:spcAft>
                <a:spcPts val="0"/>
              </a:spcAft>
              <a:buClr>
                <a:srgbClr val="0E101A"/>
              </a:buClr>
              <a:buSzPts val="3200"/>
              <a:buFont typeface="Arial"/>
              <a:buChar char="•"/>
            </a:pPr>
            <a:r>
              <a:rPr b="0" i="0" lang="en-US" sz="3200" u="none" cap="none" strike="noStrike">
                <a:solidFill>
                  <a:srgbClr val="0E101A"/>
                </a:solidFill>
                <a:latin typeface="Arial"/>
                <a:ea typeface="Arial"/>
                <a:cs typeface="Arial"/>
                <a:sym typeface="Arial"/>
              </a:rPr>
              <a:t>Types of Technical </a:t>
            </a:r>
            <a:r>
              <a:rPr lang="en-US" sz="3200">
                <a:solidFill>
                  <a:srgbClr val="0E101A"/>
                </a:solidFill>
                <a:latin typeface="Arial"/>
                <a:ea typeface="Arial"/>
                <a:cs typeface="Arial"/>
                <a:sym typeface="Arial"/>
              </a:rPr>
              <a:t>P</a:t>
            </a:r>
            <a:r>
              <a:rPr b="0" i="0" lang="en-US" sz="3200" u="none" cap="none" strike="noStrike">
                <a:solidFill>
                  <a:srgbClr val="0E101A"/>
                </a:solidFill>
                <a:latin typeface="Arial"/>
                <a:ea typeface="Arial"/>
                <a:cs typeface="Arial"/>
                <a:sym typeface="Arial"/>
              </a:rPr>
              <a:t>roposals</a:t>
            </a:r>
            <a:endParaRPr/>
          </a:p>
          <a:p>
            <a:pPr indent="-457200" lvl="0" marL="457200" marR="0" rtl="0" algn="just">
              <a:lnSpc>
                <a:spcPct val="100000"/>
              </a:lnSpc>
              <a:spcBef>
                <a:spcPts val="0"/>
              </a:spcBef>
              <a:spcAft>
                <a:spcPts val="0"/>
              </a:spcAft>
              <a:buClr>
                <a:srgbClr val="0E101A"/>
              </a:buClr>
              <a:buSzPts val="3200"/>
              <a:buFont typeface="Arial"/>
              <a:buChar char="•"/>
            </a:pPr>
            <a:r>
              <a:rPr b="0" i="0" lang="en-US" sz="3200" u="none" cap="none" strike="noStrike">
                <a:solidFill>
                  <a:srgbClr val="0E101A"/>
                </a:solidFill>
                <a:latin typeface="Arial"/>
                <a:ea typeface="Arial"/>
                <a:cs typeface="Arial"/>
                <a:sym typeface="Arial"/>
              </a:rPr>
              <a:t>Characteristics of Technical </a:t>
            </a:r>
            <a:r>
              <a:rPr lang="en-US" sz="3200">
                <a:solidFill>
                  <a:srgbClr val="0E101A"/>
                </a:solidFill>
                <a:latin typeface="Arial"/>
                <a:ea typeface="Arial"/>
                <a:cs typeface="Arial"/>
                <a:sym typeface="Arial"/>
              </a:rPr>
              <a:t>P</a:t>
            </a:r>
            <a:r>
              <a:rPr b="0" i="0" lang="en-US" sz="3200" u="none" cap="none" strike="noStrike">
                <a:solidFill>
                  <a:srgbClr val="0E101A"/>
                </a:solidFill>
                <a:latin typeface="Arial"/>
                <a:ea typeface="Arial"/>
                <a:cs typeface="Arial"/>
                <a:sym typeface="Arial"/>
              </a:rPr>
              <a:t>roposals</a:t>
            </a:r>
            <a:endParaRPr/>
          </a:p>
          <a:p>
            <a:pPr indent="-457200" lvl="0" marL="457200" marR="0" rtl="0" algn="just">
              <a:lnSpc>
                <a:spcPct val="100000"/>
              </a:lnSpc>
              <a:spcBef>
                <a:spcPts val="0"/>
              </a:spcBef>
              <a:spcAft>
                <a:spcPts val="0"/>
              </a:spcAft>
              <a:buClr>
                <a:srgbClr val="0E101A"/>
              </a:buClr>
              <a:buSzPts val="3200"/>
              <a:buFont typeface="Arial"/>
              <a:buChar char="•"/>
            </a:pPr>
            <a:r>
              <a:rPr b="0" i="0" lang="en-US" sz="3200" u="none" cap="none" strike="noStrike">
                <a:solidFill>
                  <a:srgbClr val="0E101A"/>
                </a:solidFill>
                <a:latin typeface="Arial"/>
                <a:ea typeface="Arial"/>
                <a:cs typeface="Arial"/>
                <a:sym typeface="Arial"/>
              </a:rPr>
              <a:t>Grammar-Voices &amp; Reported Speech</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200"/>
              <a:buFont typeface="Calibri"/>
              <a:buNone/>
            </a:pPr>
            <a:r>
              <a:t/>
            </a:r>
            <a:endParaRPr b="0" i="0" sz="3200" u="none" cap="none" strike="noStrike">
              <a:solidFill>
                <a:schemeClr val="dk1"/>
              </a:solidFill>
              <a:latin typeface="Arial"/>
              <a:ea typeface="Arial"/>
              <a:cs typeface="Arial"/>
              <a:sym typeface="Arial"/>
            </a:endParaRPr>
          </a:p>
        </p:txBody>
      </p:sp>
      <p:sp>
        <p:nvSpPr>
          <p:cNvPr id="94" name="Google Shape;94;p1"/>
          <p:cNvSpPr/>
          <p:nvPr/>
        </p:nvSpPr>
        <p:spPr>
          <a:xfrm>
            <a:off x="5933522" y="6444044"/>
            <a:ext cx="252691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Dr.Udayakumar.HM,  RIT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0"/>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t/>
            </a:r>
            <a:endParaRPr/>
          </a:p>
        </p:txBody>
      </p:sp>
      <p:sp>
        <p:nvSpPr>
          <p:cNvPr id="154" name="Google Shape;154;p10"/>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p>
            <a:pPr indent="-88900" lvl="0" marL="342900" rtl="0" algn="l">
              <a:spcBef>
                <a:spcPts val="0"/>
              </a:spcBef>
              <a:spcAft>
                <a:spcPts val="0"/>
              </a:spcAft>
              <a:buSzPts val="2200"/>
              <a:buNone/>
            </a:pPr>
            <a:r>
              <a:t/>
            </a:r>
            <a:endParaRPr/>
          </a:p>
        </p:txBody>
      </p:sp>
      <p:pic>
        <p:nvPicPr>
          <p:cNvPr descr="Characteristics&#10;•Using efficient words.&#10; " id="155" name="Google Shape;155;p10"/>
          <p:cNvPicPr preferRelativeResize="0"/>
          <p:nvPr/>
        </p:nvPicPr>
        <p:blipFill rotWithShape="1">
          <a:blip r:embed="rId3">
            <a:alphaModFix/>
          </a:blip>
          <a:srcRect b="0" l="0" r="0" t="0"/>
          <a:stretch/>
        </p:blipFill>
        <p:spPr>
          <a:xfrm>
            <a:off x="35496" y="44624"/>
            <a:ext cx="8280920" cy="68133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1"/>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t/>
            </a:r>
            <a:endParaRPr/>
          </a:p>
        </p:txBody>
      </p:sp>
      <p:sp>
        <p:nvSpPr>
          <p:cNvPr id="161" name="Google Shape;161;p11"/>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p>
            <a:pPr indent="-88900" lvl="0" marL="342900" rtl="0" algn="l">
              <a:spcBef>
                <a:spcPts val="0"/>
              </a:spcBef>
              <a:spcAft>
                <a:spcPts val="0"/>
              </a:spcAft>
              <a:buSzPts val="2200"/>
              <a:buNone/>
            </a:pPr>
            <a:r>
              <a:t/>
            </a:r>
            <a:endParaRPr/>
          </a:p>
        </p:txBody>
      </p:sp>
      <p:pic>
        <p:nvPicPr>
          <p:cNvPr descr="Characteristics&#10;•Using appropriate writing style and the right&#10;punctuation marks.&#10;Be careful of typos, sentences in&#10;conver..." id="162" name="Google Shape;162;p11"/>
          <p:cNvPicPr preferRelativeResize="0"/>
          <p:nvPr/>
        </p:nvPicPr>
        <p:blipFill rotWithShape="1">
          <a:blip r:embed="rId3">
            <a:alphaModFix/>
          </a:blip>
          <a:srcRect b="0" l="0" r="0" t="0"/>
          <a:stretch/>
        </p:blipFill>
        <p:spPr>
          <a:xfrm>
            <a:off x="35495" y="-9129"/>
            <a:ext cx="8424595" cy="686712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2"/>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t/>
            </a:r>
            <a:endParaRPr/>
          </a:p>
        </p:txBody>
      </p:sp>
      <p:sp>
        <p:nvSpPr>
          <p:cNvPr id="168" name="Google Shape;168;p12"/>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p>
            <a:pPr indent="-88900" lvl="0" marL="342900" rtl="0" algn="l">
              <a:spcBef>
                <a:spcPts val="0"/>
              </a:spcBef>
              <a:spcAft>
                <a:spcPts val="0"/>
              </a:spcAft>
              <a:buSzPts val="2200"/>
              <a:buNone/>
            </a:pPr>
            <a:r>
              <a:t/>
            </a:r>
            <a:endParaRPr/>
          </a:p>
        </p:txBody>
      </p:sp>
      <p:pic>
        <p:nvPicPr>
          <p:cNvPr descr="Effective Technical Writing&#10;•Clarity&#10;•Conciseness&#10;•Accuracy&#10;•Organization&#10;•Process&#10; " id="169" name="Google Shape;169;p12"/>
          <p:cNvPicPr preferRelativeResize="0"/>
          <p:nvPr/>
        </p:nvPicPr>
        <p:blipFill rotWithShape="1">
          <a:blip r:embed="rId3">
            <a:alphaModFix/>
          </a:blip>
          <a:srcRect b="0" l="0" r="0" t="0"/>
          <a:stretch/>
        </p:blipFill>
        <p:spPr>
          <a:xfrm>
            <a:off x="11832" y="-27384"/>
            <a:ext cx="8448600" cy="669674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3"/>
          <p:cNvSpPr txBox="1"/>
          <p:nvPr>
            <p:ph type="title"/>
          </p:nvPr>
        </p:nvSpPr>
        <p:spPr>
          <a:xfrm>
            <a:off x="467544" y="3006080"/>
            <a:ext cx="76200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E101A"/>
              </a:buClr>
              <a:buSzPts val="5400"/>
              <a:buFont typeface="Arial"/>
              <a:buNone/>
            </a:pPr>
            <a:r>
              <a:rPr b="1" lang="en-US" sz="5400">
                <a:solidFill>
                  <a:srgbClr val="0E101A"/>
                </a:solidFill>
                <a:latin typeface="Arial"/>
                <a:ea typeface="Arial"/>
                <a:cs typeface="Arial"/>
                <a:sym typeface="Arial"/>
              </a:rPr>
              <a:t>Report writing: </a:t>
            </a:r>
            <a:r>
              <a:rPr b="1" lang="en-US" sz="4800">
                <a:solidFill>
                  <a:srgbClr val="0E101A"/>
                </a:solidFill>
                <a:latin typeface="Arial"/>
                <a:ea typeface="Arial"/>
                <a:cs typeface="Arial"/>
                <a:sym typeface="Arial"/>
              </a:rPr>
              <a:t>Significance of Reports </a:t>
            </a:r>
            <a:br>
              <a:rPr b="1" lang="en-US" sz="4800">
                <a:solidFill>
                  <a:srgbClr val="0E101A"/>
                </a:solidFill>
                <a:latin typeface="Arial"/>
                <a:ea typeface="Arial"/>
                <a:cs typeface="Arial"/>
                <a:sym typeface="Arial"/>
              </a:rPr>
            </a:br>
            <a:r>
              <a:rPr b="1" lang="en-US" sz="4800">
                <a:solidFill>
                  <a:srgbClr val="0E101A"/>
                </a:solidFill>
                <a:latin typeface="Arial"/>
                <a:ea typeface="Arial"/>
                <a:cs typeface="Arial"/>
                <a:sym typeface="Arial"/>
              </a:rPr>
              <a:t>Types of Reports</a:t>
            </a:r>
            <a:br>
              <a:rPr b="1" lang="en-US" sz="5400">
                <a:solidFill>
                  <a:srgbClr val="0E101A"/>
                </a:solidFill>
                <a:latin typeface="Arial"/>
                <a:ea typeface="Arial"/>
                <a:cs typeface="Arial"/>
                <a:sym typeface="Arial"/>
              </a:rPr>
            </a:br>
            <a:endParaRPr b="1" sz="4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4"/>
          <p:cNvSpPr txBox="1"/>
          <p:nvPr>
            <p:ph type="title"/>
          </p:nvPr>
        </p:nvSpPr>
        <p:spPr>
          <a:xfrm>
            <a:off x="2051720" y="116632"/>
            <a:ext cx="3888432" cy="504056"/>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3200"/>
              <a:buFont typeface="Cambria"/>
              <a:buNone/>
            </a:pPr>
            <a:r>
              <a:rPr b="1" lang="en-US" sz="3200"/>
              <a:t>REPORT WRITING</a:t>
            </a:r>
            <a:endParaRPr sz="3200"/>
          </a:p>
        </p:txBody>
      </p:sp>
      <p:sp>
        <p:nvSpPr>
          <p:cNvPr id="180" name="Google Shape;180;p14"/>
          <p:cNvSpPr txBox="1"/>
          <p:nvPr>
            <p:ph idx="1" type="body"/>
          </p:nvPr>
        </p:nvSpPr>
        <p:spPr>
          <a:xfrm>
            <a:off x="107504" y="692696"/>
            <a:ext cx="8136904" cy="5904656"/>
          </a:xfrm>
          <a:prstGeom prst="rect">
            <a:avLst/>
          </a:prstGeom>
          <a:noFill/>
          <a:ln>
            <a:noFill/>
          </a:ln>
        </p:spPr>
        <p:txBody>
          <a:bodyPr anchorCtr="0" anchor="t" bIns="45700" lIns="91425" spcFirstLastPara="1" rIns="91425" wrap="square" tIns="45700">
            <a:noAutofit/>
          </a:bodyPr>
          <a:lstStyle/>
          <a:p>
            <a:pPr indent="-228600" lvl="0" marL="342900" rtl="0" algn="just">
              <a:spcBef>
                <a:spcPts val="0"/>
              </a:spcBef>
              <a:spcAft>
                <a:spcPts val="0"/>
              </a:spcAft>
              <a:buSzPts val="2800"/>
              <a:buChar char="•"/>
            </a:pPr>
            <a:r>
              <a:rPr lang="en-US" sz="2800">
                <a:latin typeface="Times New Roman"/>
                <a:ea typeface="Times New Roman"/>
                <a:cs typeface="Times New Roman"/>
                <a:sym typeface="Times New Roman"/>
              </a:rPr>
              <a:t>A report is a formal document written for a specific audience to meet a specific need. It may contains facts of a situation, project or process: an analysis and interpretation of data, events and records, inferences or conclusions drawn from objective data or suggestions and recommendations. </a:t>
            </a:r>
            <a:endParaRPr/>
          </a:p>
          <a:p>
            <a:pPr indent="0" lvl="0" marL="114300" rtl="0" algn="l">
              <a:spcBef>
                <a:spcPts val="560"/>
              </a:spcBef>
              <a:spcAft>
                <a:spcPts val="0"/>
              </a:spcAft>
              <a:buSzPts val="2800"/>
              <a:buNone/>
            </a:pPr>
            <a:r>
              <a:rPr b="1" lang="en-US" sz="2800">
                <a:latin typeface="Times New Roman"/>
                <a:ea typeface="Times New Roman"/>
                <a:cs typeface="Times New Roman"/>
                <a:sym typeface="Times New Roman"/>
              </a:rPr>
              <a:t>Purposes (objectives) of report waiting are:</a:t>
            </a:r>
            <a:endParaRPr sz="2800">
              <a:latin typeface="Times New Roman"/>
              <a:ea typeface="Times New Roman"/>
              <a:cs typeface="Times New Roman"/>
              <a:sym typeface="Times New Roman"/>
            </a:endParaRPr>
          </a:p>
          <a:p>
            <a:pPr indent="-228600" lvl="0" marL="342900" rtl="0" algn="l">
              <a:spcBef>
                <a:spcPts val="560"/>
              </a:spcBef>
              <a:spcAft>
                <a:spcPts val="0"/>
              </a:spcAft>
              <a:buSzPts val="2800"/>
              <a:buChar char="•"/>
            </a:pPr>
            <a:r>
              <a:rPr lang="en-US" sz="2800">
                <a:latin typeface="Times New Roman"/>
                <a:ea typeface="Times New Roman"/>
                <a:cs typeface="Times New Roman"/>
                <a:sym typeface="Times New Roman"/>
              </a:rPr>
              <a:t>Presenting data.</a:t>
            </a:r>
            <a:endParaRPr sz="2800">
              <a:latin typeface="Times New Roman"/>
              <a:ea typeface="Times New Roman"/>
              <a:cs typeface="Times New Roman"/>
              <a:sym typeface="Times New Roman"/>
            </a:endParaRPr>
          </a:p>
          <a:p>
            <a:pPr indent="-228600" lvl="0" marL="342900" rtl="0" algn="l">
              <a:spcBef>
                <a:spcPts val="560"/>
              </a:spcBef>
              <a:spcAft>
                <a:spcPts val="0"/>
              </a:spcAft>
              <a:buSzPts val="2800"/>
              <a:buChar char="•"/>
            </a:pPr>
            <a:r>
              <a:rPr lang="en-US" sz="2800">
                <a:latin typeface="Times New Roman"/>
                <a:ea typeface="Times New Roman"/>
                <a:cs typeface="Times New Roman"/>
                <a:sym typeface="Times New Roman"/>
              </a:rPr>
              <a:t>Describing and analyzing data. </a:t>
            </a:r>
            <a:endParaRPr sz="2800">
              <a:latin typeface="Times New Roman"/>
              <a:ea typeface="Times New Roman"/>
              <a:cs typeface="Times New Roman"/>
              <a:sym typeface="Times New Roman"/>
            </a:endParaRPr>
          </a:p>
          <a:p>
            <a:pPr indent="-228600" lvl="0" marL="342900" rtl="0" algn="l">
              <a:spcBef>
                <a:spcPts val="560"/>
              </a:spcBef>
              <a:spcAft>
                <a:spcPts val="0"/>
              </a:spcAft>
              <a:buSzPts val="2800"/>
              <a:buChar char="•"/>
            </a:pPr>
            <a:r>
              <a:rPr lang="en-US" sz="2800">
                <a:latin typeface="Times New Roman"/>
                <a:ea typeface="Times New Roman"/>
                <a:cs typeface="Times New Roman"/>
                <a:sym typeface="Times New Roman"/>
              </a:rPr>
              <a:t>Discussing and analyzing data.</a:t>
            </a:r>
            <a:endParaRPr sz="2800">
              <a:latin typeface="Times New Roman"/>
              <a:ea typeface="Times New Roman"/>
              <a:cs typeface="Times New Roman"/>
              <a:sym typeface="Times New Roman"/>
            </a:endParaRPr>
          </a:p>
          <a:p>
            <a:pPr indent="-228600" lvl="0" marL="342900" rtl="0" algn="l">
              <a:spcBef>
                <a:spcPts val="560"/>
              </a:spcBef>
              <a:spcAft>
                <a:spcPts val="0"/>
              </a:spcAft>
              <a:buSzPts val="2800"/>
              <a:buChar char="•"/>
            </a:pPr>
            <a:r>
              <a:rPr lang="en-US" sz="2800">
                <a:latin typeface="Times New Roman"/>
                <a:ea typeface="Times New Roman"/>
                <a:cs typeface="Times New Roman"/>
                <a:sym typeface="Times New Roman"/>
              </a:rPr>
              <a:t>Recording events and happenings.</a:t>
            </a:r>
            <a:endParaRPr sz="2800">
              <a:latin typeface="Times New Roman"/>
              <a:ea typeface="Times New Roman"/>
              <a:cs typeface="Times New Roman"/>
              <a:sym typeface="Times New Roman"/>
            </a:endParaRPr>
          </a:p>
          <a:p>
            <a:pPr indent="-228600" lvl="0" marL="342900" rtl="0" algn="l">
              <a:spcBef>
                <a:spcPts val="560"/>
              </a:spcBef>
              <a:spcAft>
                <a:spcPts val="0"/>
              </a:spcAft>
              <a:buSzPts val="2800"/>
              <a:buChar char="•"/>
            </a:pPr>
            <a:r>
              <a:rPr lang="en-US" sz="2800">
                <a:latin typeface="Times New Roman"/>
                <a:ea typeface="Times New Roman"/>
                <a:cs typeface="Times New Roman"/>
                <a:sym typeface="Times New Roman"/>
              </a:rPr>
              <a:t>Analyzing a situation or a condition.</a:t>
            </a:r>
            <a:endParaRPr sz="2800">
              <a:latin typeface="Times New Roman"/>
              <a:ea typeface="Times New Roman"/>
              <a:cs typeface="Times New Roman"/>
              <a:sym typeface="Times New Roman"/>
            </a:endParaRPr>
          </a:p>
          <a:p>
            <a:pPr indent="-228600" lvl="0" marL="342900" rtl="0" algn="l">
              <a:spcBef>
                <a:spcPts val="560"/>
              </a:spcBef>
              <a:spcAft>
                <a:spcPts val="0"/>
              </a:spcAft>
              <a:buSzPts val="2800"/>
              <a:buChar char="•"/>
            </a:pPr>
            <a:r>
              <a:rPr lang="en-US" sz="2800">
                <a:latin typeface="Times New Roman"/>
                <a:ea typeface="Times New Roman"/>
                <a:cs typeface="Times New Roman"/>
                <a:sym typeface="Times New Roman"/>
              </a:rPr>
              <a:t>Giving feedback, suggestions or recommendations.</a:t>
            </a:r>
            <a:endParaRPr sz="2800">
              <a:latin typeface="Times New Roman"/>
              <a:ea typeface="Times New Roman"/>
              <a:cs typeface="Times New Roman"/>
              <a:sym typeface="Times New Roman"/>
            </a:endParaRPr>
          </a:p>
          <a:p>
            <a:pPr indent="-50800" lvl="0" marL="342900" rtl="0" algn="just">
              <a:spcBef>
                <a:spcPts val="560"/>
              </a:spcBef>
              <a:spcAft>
                <a:spcPts val="0"/>
              </a:spcAft>
              <a:buSzPts val="2800"/>
              <a:buNone/>
            </a:pPr>
            <a:r>
              <a:t/>
            </a:r>
            <a:endParaRPr sz="2800">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5"/>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E101A"/>
              </a:buClr>
              <a:buSzPts val="4400"/>
              <a:buFont typeface="Arial"/>
              <a:buNone/>
            </a:pPr>
            <a:r>
              <a:rPr b="1" lang="en-US" sz="4400">
                <a:solidFill>
                  <a:srgbClr val="0E101A"/>
                </a:solidFill>
                <a:latin typeface="Arial"/>
                <a:ea typeface="Arial"/>
                <a:cs typeface="Arial"/>
                <a:sym typeface="Arial"/>
              </a:rPr>
              <a:t>Significance of Reports</a:t>
            </a:r>
            <a:endParaRPr/>
          </a:p>
        </p:txBody>
      </p:sp>
      <p:pic>
        <p:nvPicPr>
          <p:cNvPr descr="Analysis&#10;Report is very important because whenever any issue occurs, a group of&#10;committees try to find the reason for that..." id="186" name="Google Shape;186;p15"/>
          <p:cNvPicPr preferRelativeResize="0"/>
          <p:nvPr/>
        </p:nvPicPr>
        <p:blipFill rotWithShape="1">
          <a:blip r:embed="rId3">
            <a:alphaModFix/>
          </a:blip>
          <a:srcRect b="0" l="0" r="0" t="0"/>
          <a:stretch/>
        </p:blipFill>
        <p:spPr>
          <a:xfrm>
            <a:off x="26474" y="1426468"/>
            <a:ext cx="8433958" cy="5431532"/>
          </a:xfrm>
          <a:prstGeom prst="rect">
            <a:avLst/>
          </a:prstGeom>
          <a:noFill/>
          <a:ln>
            <a:noFill/>
          </a:ln>
        </p:spPr>
      </p:pic>
      <p:sp>
        <p:nvSpPr>
          <p:cNvPr id="187" name="Google Shape;187;p15"/>
          <p:cNvSpPr/>
          <p:nvPr/>
        </p:nvSpPr>
        <p:spPr>
          <a:xfrm>
            <a:off x="0" y="0"/>
            <a:ext cx="9144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br>
              <a:rPr b="0" i="0" lang="en-US"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6"/>
          <p:cNvSpPr/>
          <p:nvPr/>
        </p:nvSpPr>
        <p:spPr>
          <a:xfrm>
            <a:off x="0" y="0"/>
            <a:ext cx="9144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br>
              <a:rPr b="0" i="0" lang="en-US"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p:txBody>
      </p:sp>
      <p:pic>
        <p:nvPicPr>
          <p:cNvPr descr="Improvement of Skill&#10;Report writing helps you to improve the skills of designing, judgments,&#10;and means of communication. T..." id="193" name="Google Shape;193;p16"/>
          <p:cNvPicPr preferRelativeResize="0"/>
          <p:nvPr/>
        </p:nvPicPr>
        <p:blipFill rotWithShape="1">
          <a:blip r:embed="rId3">
            <a:alphaModFix/>
          </a:blip>
          <a:srcRect b="0" l="0" r="0" t="0"/>
          <a:stretch/>
        </p:blipFill>
        <p:spPr>
          <a:xfrm>
            <a:off x="0" y="-27384"/>
            <a:ext cx="8388424" cy="688538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descr="Handle Complex Situation&#10;In an organization that is based on a large scale,&#10;there might always have a problem of labor&#10;whi..." id="198" name="Google Shape;198;p17"/>
          <p:cNvPicPr preferRelativeResize="0"/>
          <p:nvPr/>
        </p:nvPicPr>
        <p:blipFill rotWithShape="1">
          <a:blip r:embed="rId3">
            <a:alphaModFix/>
          </a:blip>
          <a:srcRect b="0" l="0" r="0" t="0"/>
          <a:stretch/>
        </p:blipFill>
        <p:spPr>
          <a:xfrm>
            <a:off x="-1" y="-27384"/>
            <a:ext cx="8448939" cy="688538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8"/>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t/>
            </a:r>
            <a:endParaRPr/>
          </a:p>
        </p:txBody>
      </p:sp>
      <p:sp>
        <p:nvSpPr>
          <p:cNvPr id="204" name="Google Shape;204;p18"/>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p>
            <a:pPr indent="-88900" lvl="0" marL="342900" rtl="0" algn="l">
              <a:spcBef>
                <a:spcPts val="0"/>
              </a:spcBef>
              <a:spcAft>
                <a:spcPts val="0"/>
              </a:spcAft>
              <a:buSzPts val="2200"/>
              <a:buNone/>
            </a:pPr>
            <a:r>
              <a:t/>
            </a:r>
            <a:endParaRPr/>
          </a:p>
        </p:txBody>
      </p:sp>
      <p:pic>
        <p:nvPicPr>
          <p:cNvPr descr="Decision-making tool:&#10;Organizations require a considerable amount of data and information on&#10;specific topics, scenarios, a..." id="205" name="Google Shape;205;p18"/>
          <p:cNvPicPr preferRelativeResize="0"/>
          <p:nvPr/>
        </p:nvPicPr>
        <p:blipFill rotWithShape="1">
          <a:blip r:embed="rId3">
            <a:alphaModFix/>
          </a:blip>
          <a:srcRect b="0" l="0" r="0" t="0"/>
          <a:stretch/>
        </p:blipFill>
        <p:spPr>
          <a:xfrm>
            <a:off x="0" y="-27384"/>
            <a:ext cx="8460432" cy="688538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9"/>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t/>
            </a:r>
            <a:endParaRPr/>
          </a:p>
        </p:txBody>
      </p:sp>
      <p:sp>
        <p:nvSpPr>
          <p:cNvPr id="211" name="Google Shape;211;p19"/>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p>
            <a:pPr indent="-88900" lvl="0" marL="342900" rtl="0" algn="l">
              <a:spcBef>
                <a:spcPts val="0"/>
              </a:spcBef>
              <a:spcAft>
                <a:spcPts val="0"/>
              </a:spcAft>
              <a:buSzPts val="2200"/>
              <a:buNone/>
            </a:pPr>
            <a:r>
              <a:t/>
            </a:r>
            <a:endParaRPr/>
          </a:p>
        </p:txBody>
      </p:sp>
      <p:pic>
        <p:nvPicPr>
          <p:cNvPr descr="Evaluation&#10;Another reason that adds to the significance of report writing is that it is&#10;a collection of evaluated informat..." id="212" name="Google Shape;212;p19"/>
          <p:cNvPicPr preferRelativeResize="0"/>
          <p:nvPr/>
        </p:nvPicPr>
        <p:blipFill rotWithShape="1">
          <a:blip r:embed="rId3">
            <a:alphaModFix/>
          </a:blip>
          <a:srcRect b="0" l="0" r="0" t="0"/>
          <a:stretch/>
        </p:blipFill>
        <p:spPr>
          <a:xfrm>
            <a:off x="11832" y="-27384"/>
            <a:ext cx="8448600" cy="688538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
          <p:cNvSpPr txBox="1"/>
          <p:nvPr>
            <p:ph type="title"/>
          </p:nvPr>
        </p:nvSpPr>
        <p:spPr>
          <a:xfrm>
            <a:off x="323528" y="1556792"/>
            <a:ext cx="8136904" cy="3312368"/>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E101A"/>
              </a:buClr>
              <a:buSzPts val="6000"/>
              <a:buFont typeface="Arial"/>
              <a:buNone/>
            </a:pPr>
            <a:r>
              <a:rPr b="1" lang="en-US" sz="6000">
                <a:solidFill>
                  <a:srgbClr val="0E101A"/>
                </a:solidFill>
                <a:latin typeface="Arial"/>
                <a:ea typeface="Arial"/>
                <a:cs typeface="Arial"/>
                <a:sym typeface="Arial"/>
              </a:rPr>
              <a:t>INTRODUCTION </a:t>
            </a:r>
            <a:br>
              <a:rPr b="1" lang="en-US" sz="6000">
                <a:solidFill>
                  <a:srgbClr val="0E101A"/>
                </a:solidFill>
                <a:latin typeface="Arial"/>
                <a:ea typeface="Arial"/>
                <a:cs typeface="Arial"/>
                <a:sym typeface="Arial"/>
              </a:rPr>
            </a:br>
            <a:r>
              <a:rPr b="1" lang="en-US" sz="6000">
                <a:solidFill>
                  <a:srgbClr val="0E101A"/>
                </a:solidFill>
                <a:latin typeface="Arial"/>
                <a:ea typeface="Arial"/>
                <a:cs typeface="Arial"/>
                <a:sym typeface="Arial"/>
              </a:rPr>
              <a:t>TO </a:t>
            </a:r>
            <a:br>
              <a:rPr b="1" lang="en-US" sz="6000">
                <a:solidFill>
                  <a:srgbClr val="0E101A"/>
                </a:solidFill>
                <a:latin typeface="Arial"/>
                <a:ea typeface="Arial"/>
                <a:cs typeface="Arial"/>
                <a:sym typeface="Arial"/>
              </a:rPr>
            </a:br>
            <a:r>
              <a:rPr b="1" lang="en-US" sz="6000">
                <a:solidFill>
                  <a:srgbClr val="0E101A"/>
                </a:solidFill>
                <a:latin typeface="Arial"/>
                <a:ea typeface="Arial"/>
                <a:cs typeface="Arial"/>
                <a:sym typeface="Arial"/>
              </a:rPr>
              <a:t>TECHNICAL WRITING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0"/>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t/>
            </a:r>
            <a:endParaRPr/>
          </a:p>
        </p:txBody>
      </p:sp>
      <p:sp>
        <p:nvSpPr>
          <p:cNvPr id="218" name="Google Shape;218;p20"/>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p>
            <a:pPr indent="-88900" lvl="0" marL="342900" rtl="0" algn="l">
              <a:spcBef>
                <a:spcPts val="0"/>
              </a:spcBef>
              <a:spcAft>
                <a:spcPts val="0"/>
              </a:spcAft>
              <a:buSzPts val="2200"/>
              <a:buNone/>
            </a:pPr>
            <a:r>
              <a:t/>
            </a:r>
            <a:endParaRPr/>
          </a:p>
        </p:txBody>
      </p:sp>
      <p:pic>
        <p:nvPicPr>
          <p:cNvPr descr="Professional improvements:&#10;During the annual appraisal cycle, your manager will ask you to write&#10;reports to explain your p..." id="219" name="Google Shape;219;p20"/>
          <p:cNvPicPr preferRelativeResize="0"/>
          <p:nvPr/>
        </p:nvPicPr>
        <p:blipFill rotWithShape="1">
          <a:blip r:embed="rId3">
            <a:alphaModFix/>
          </a:blip>
          <a:srcRect b="0" l="0" r="0" t="0"/>
          <a:stretch/>
        </p:blipFill>
        <p:spPr>
          <a:xfrm>
            <a:off x="11832" y="-27384"/>
            <a:ext cx="8376592" cy="688538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1"/>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t/>
            </a:r>
            <a:endParaRPr/>
          </a:p>
        </p:txBody>
      </p:sp>
      <p:sp>
        <p:nvSpPr>
          <p:cNvPr id="225" name="Google Shape;225;p21"/>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p>
            <a:pPr indent="-88900" lvl="0" marL="342900" rtl="0" algn="l">
              <a:spcBef>
                <a:spcPts val="0"/>
              </a:spcBef>
              <a:spcAft>
                <a:spcPts val="0"/>
              </a:spcAft>
              <a:buSzPts val="2200"/>
              <a:buNone/>
            </a:pPr>
            <a:r>
              <a:t/>
            </a:r>
            <a:endParaRPr/>
          </a:p>
        </p:txBody>
      </p:sp>
      <p:pic>
        <p:nvPicPr>
          <p:cNvPr descr="Quick source for problem-solving:&#10;There’s no denying that managers require accurate information on&#10;various topics to make ..." id="226" name="Google Shape;226;p21"/>
          <p:cNvPicPr preferRelativeResize="0"/>
          <p:nvPr/>
        </p:nvPicPr>
        <p:blipFill rotWithShape="1">
          <a:blip r:embed="rId3">
            <a:alphaModFix/>
          </a:blip>
          <a:srcRect b="0" l="0" r="0" t="0"/>
          <a:stretch/>
        </p:blipFill>
        <p:spPr>
          <a:xfrm>
            <a:off x="0" y="0"/>
            <a:ext cx="3048000" cy="1714500"/>
          </a:xfrm>
          <a:prstGeom prst="rect">
            <a:avLst/>
          </a:prstGeom>
          <a:noFill/>
          <a:ln>
            <a:noFill/>
          </a:ln>
        </p:spPr>
      </p:pic>
      <p:pic>
        <p:nvPicPr>
          <p:cNvPr descr="Easy Tool&#10;• Many of the reports make an easy way of activities for the managers.&#10;In order for planning, promoting, control..." id="227" name="Google Shape;227;p21"/>
          <p:cNvPicPr preferRelativeResize="0"/>
          <p:nvPr/>
        </p:nvPicPr>
        <p:blipFill rotWithShape="1">
          <a:blip r:embed="rId4">
            <a:alphaModFix/>
          </a:blip>
          <a:srcRect b="0" l="0" r="0" t="0"/>
          <a:stretch/>
        </p:blipFill>
        <p:spPr>
          <a:xfrm>
            <a:off x="0" y="0"/>
            <a:ext cx="8388424" cy="6858000"/>
          </a:xfrm>
          <a:prstGeom prst="rect">
            <a:avLst/>
          </a:prstGeom>
          <a:noFill/>
          <a:ln>
            <a:noFill/>
          </a:ln>
        </p:spPr>
      </p:pic>
      <p:sp>
        <p:nvSpPr>
          <p:cNvPr id="228" name="Google Shape;228;p21"/>
          <p:cNvSpPr/>
          <p:nvPr/>
        </p:nvSpPr>
        <p:spPr>
          <a:xfrm>
            <a:off x="0" y="0"/>
            <a:ext cx="9144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br>
              <a:rPr b="0" i="0" lang="en-US"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2"/>
          <p:cNvSpPr/>
          <p:nvPr/>
        </p:nvSpPr>
        <p:spPr>
          <a:xfrm>
            <a:off x="287016" y="260648"/>
            <a:ext cx="8856984" cy="61863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dk1"/>
                </a:solidFill>
                <a:latin typeface="Book Antiqua"/>
                <a:ea typeface="Book Antiqua"/>
                <a:cs typeface="Book Antiqua"/>
                <a:sym typeface="Book Antiqua"/>
              </a:rPr>
              <a:t>Characteristics of Report writing</a:t>
            </a:r>
            <a:endParaRPr sz="3600">
              <a:solidFill>
                <a:schemeClr val="dk1"/>
              </a:solidFill>
              <a:latin typeface="Book Antiqua"/>
              <a:ea typeface="Book Antiqua"/>
              <a:cs typeface="Book Antiqua"/>
              <a:sym typeface="Book Antiqua"/>
            </a:endParaRPr>
          </a:p>
          <a:p>
            <a:pPr indent="0" lvl="0" marL="0" marR="0" rtl="0" algn="l">
              <a:spcBef>
                <a:spcPts val="0"/>
              </a:spcBef>
              <a:spcAft>
                <a:spcPts val="0"/>
              </a:spcAft>
              <a:buNone/>
            </a:pPr>
            <a:r>
              <a:rPr lang="en-US" sz="3600">
                <a:solidFill>
                  <a:schemeClr val="dk1"/>
                </a:solidFill>
                <a:latin typeface="Book Antiqua"/>
                <a:ea typeface="Book Antiqua"/>
                <a:cs typeface="Book Antiqua"/>
                <a:sym typeface="Book Antiqua"/>
              </a:rPr>
              <a:t>1. Precision </a:t>
            </a:r>
            <a:endParaRPr sz="3600">
              <a:solidFill>
                <a:schemeClr val="dk1"/>
              </a:solidFill>
              <a:latin typeface="Book Antiqua"/>
              <a:ea typeface="Book Antiqua"/>
              <a:cs typeface="Book Antiqua"/>
              <a:sym typeface="Book Antiqua"/>
            </a:endParaRPr>
          </a:p>
          <a:p>
            <a:pPr indent="0" lvl="0" marL="0" marR="0" rtl="0" algn="l">
              <a:spcBef>
                <a:spcPts val="0"/>
              </a:spcBef>
              <a:spcAft>
                <a:spcPts val="0"/>
              </a:spcAft>
              <a:buNone/>
            </a:pPr>
            <a:r>
              <a:rPr lang="en-US" sz="3600">
                <a:solidFill>
                  <a:schemeClr val="dk1"/>
                </a:solidFill>
                <a:latin typeface="Book Antiqua"/>
                <a:ea typeface="Book Antiqua"/>
                <a:cs typeface="Book Antiqua"/>
                <a:sym typeface="Book Antiqua"/>
              </a:rPr>
              <a:t>2. Accuracy of Facts</a:t>
            </a:r>
            <a:endParaRPr/>
          </a:p>
          <a:p>
            <a:pPr indent="0" lvl="0" marL="0" marR="0" rtl="0" algn="l">
              <a:spcBef>
                <a:spcPts val="0"/>
              </a:spcBef>
              <a:spcAft>
                <a:spcPts val="0"/>
              </a:spcAft>
              <a:buNone/>
            </a:pPr>
            <a:r>
              <a:rPr lang="en-US" sz="3600">
                <a:solidFill>
                  <a:schemeClr val="dk1"/>
                </a:solidFill>
                <a:latin typeface="Book Antiqua"/>
                <a:ea typeface="Book Antiqua"/>
                <a:cs typeface="Book Antiqua"/>
                <a:sym typeface="Book Antiqua"/>
              </a:rPr>
              <a:t>3. Relevancy</a:t>
            </a:r>
            <a:endParaRPr sz="3600">
              <a:solidFill>
                <a:schemeClr val="dk1"/>
              </a:solidFill>
              <a:latin typeface="Book Antiqua"/>
              <a:ea typeface="Book Antiqua"/>
              <a:cs typeface="Book Antiqua"/>
              <a:sym typeface="Book Antiqua"/>
            </a:endParaRPr>
          </a:p>
          <a:p>
            <a:pPr indent="0" lvl="0" marL="0" marR="0" rtl="0" algn="l">
              <a:spcBef>
                <a:spcPts val="0"/>
              </a:spcBef>
              <a:spcAft>
                <a:spcPts val="0"/>
              </a:spcAft>
              <a:buNone/>
            </a:pPr>
            <a:r>
              <a:rPr lang="en-US" sz="3600">
                <a:solidFill>
                  <a:schemeClr val="dk1"/>
                </a:solidFill>
                <a:latin typeface="Book Antiqua"/>
                <a:ea typeface="Book Antiqua"/>
                <a:cs typeface="Book Antiqua"/>
                <a:sym typeface="Book Antiqua"/>
              </a:rPr>
              <a:t>4. Reader-Orientation</a:t>
            </a:r>
            <a:endParaRPr sz="3600">
              <a:solidFill>
                <a:schemeClr val="dk1"/>
              </a:solidFill>
              <a:latin typeface="Book Antiqua"/>
              <a:ea typeface="Book Antiqua"/>
              <a:cs typeface="Book Antiqua"/>
              <a:sym typeface="Book Antiqua"/>
            </a:endParaRPr>
          </a:p>
          <a:p>
            <a:pPr indent="0" lvl="0" marL="0" marR="0" rtl="0" algn="l">
              <a:spcBef>
                <a:spcPts val="0"/>
              </a:spcBef>
              <a:spcAft>
                <a:spcPts val="0"/>
              </a:spcAft>
              <a:buNone/>
            </a:pPr>
            <a:r>
              <a:rPr lang="en-US" sz="3600">
                <a:solidFill>
                  <a:schemeClr val="dk1"/>
                </a:solidFill>
                <a:latin typeface="Book Antiqua"/>
                <a:ea typeface="Book Antiqua"/>
                <a:cs typeface="Book Antiqua"/>
                <a:sym typeface="Book Antiqua"/>
              </a:rPr>
              <a:t>5. Direct Language</a:t>
            </a:r>
            <a:endParaRPr sz="3600">
              <a:solidFill>
                <a:schemeClr val="dk1"/>
              </a:solidFill>
              <a:latin typeface="Book Antiqua"/>
              <a:ea typeface="Book Antiqua"/>
              <a:cs typeface="Book Antiqua"/>
              <a:sym typeface="Book Antiqua"/>
            </a:endParaRPr>
          </a:p>
          <a:p>
            <a:pPr indent="0" lvl="0" marL="0" marR="0" rtl="0" algn="l">
              <a:spcBef>
                <a:spcPts val="0"/>
              </a:spcBef>
              <a:spcAft>
                <a:spcPts val="0"/>
              </a:spcAft>
              <a:buNone/>
            </a:pPr>
            <a:r>
              <a:rPr lang="en-US" sz="3600">
                <a:solidFill>
                  <a:schemeClr val="dk1"/>
                </a:solidFill>
                <a:latin typeface="Book Antiqua"/>
                <a:ea typeface="Book Antiqua"/>
                <a:cs typeface="Book Antiqua"/>
                <a:sym typeface="Book Antiqua"/>
              </a:rPr>
              <a:t>6. Compactness</a:t>
            </a:r>
            <a:endParaRPr sz="3600">
              <a:solidFill>
                <a:schemeClr val="dk1"/>
              </a:solidFill>
              <a:latin typeface="Book Antiqua"/>
              <a:ea typeface="Book Antiqua"/>
              <a:cs typeface="Book Antiqua"/>
              <a:sym typeface="Book Antiqua"/>
            </a:endParaRPr>
          </a:p>
          <a:p>
            <a:pPr indent="0" lvl="0" marL="0" marR="0" rtl="0" algn="l">
              <a:spcBef>
                <a:spcPts val="0"/>
              </a:spcBef>
              <a:spcAft>
                <a:spcPts val="0"/>
              </a:spcAft>
              <a:buNone/>
            </a:pPr>
            <a:r>
              <a:rPr lang="en-US" sz="3600">
                <a:solidFill>
                  <a:schemeClr val="dk1"/>
                </a:solidFill>
                <a:latin typeface="Book Antiqua"/>
                <a:ea typeface="Book Antiqua"/>
                <a:cs typeface="Book Antiqua"/>
                <a:sym typeface="Book Antiqua"/>
              </a:rPr>
              <a:t>7. Syntactic Accuracy</a:t>
            </a:r>
            <a:endParaRPr sz="3600">
              <a:solidFill>
                <a:schemeClr val="dk1"/>
              </a:solidFill>
              <a:latin typeface="Book Antiqua"/>
              <a:ea typeface="Book Antiqua"/>
              <a:cs typeface="Book Antiqua"/>
              <a:sym typeface="Book Antiqua"/>
            </a:endParaRPr>
          </a:p>
          <a:p>
            <a:pPr indent="0" lvl="0" marL="0" marR="0" rtl="0" algn="l">
              <a:spcBef>
                <a:spcPts val="0"/>
              </a:spcBef>
              <a:spcAft>
                <a:spcPts val="0"/>
              </a:spcAft>
              <a:buNone/>
            </a:pPr>
            <a:r>
              <a:rPr lang="en-US" sz="3600">
                <a:solidFill>
                  <a:schemeClr val="dk1"/>
                </a:solidFill>
                <a:latin typeface="Book Antiqua"/>
                <a:ea typeface="Book Antiqua"/>
                <a:cs typeface="Book Antiqua"/>
                <a:sym typeface="Book Antiqua"/>
              </a:rPr>
              <a:t>8. Fair Recommendation</a:t>
            </a:r>
            <a:endParaRPr sz="3600">
              <a:solidFill>
                <a:schemeClr val="dk1"/>
              </a:solidFill>
              <a:latin typeface="Book Antiqua"/>
              <a:ea typeface="Book Antiqua"/>
              <a:cs typeface="Book Antiqua"/>
              <a:sym typeface="Book Antiqua"/>
            </a:endParaRPr>
          </a:p>
          <a:p>
            <a:pPr indent="0" lvl="0" marL="0" marR="0" rtl="0" algn="l">
              <a:spcBef>
                <a:spcPts val="0"/>
              </a:spcBef>
              <a:spcAft>
                <a:spcPts val="0"/>
              </a:spcAft>
              <a:buNone/>
            </a:pPr>
            <a:r>
              <a:rPr lang="en-US" sz="3600">
                <a:solidFill>
                  <a:schemeClr val="dk1"/>
                </a:solidFill>
                <a:latin typeface="Book Antiqua"/>
                <a:ea typeface="Book Antiqua"/>
                <a:cs typeface="Book Antiqua"/>
                <a:sym typeface="Book Antiqua"/>
              </a:rPr>
              <a:t>9. Clearness</a:t>
            </a:r>
            <a:endParaRPr sz="3600">
              <a:solidFill>
                <a:schemeClr val="dk1"/>
              </a:solidFill>
              <a:latin typeface="Book Antiqua"/>
              <a:ea typeface="Book Antiqua"/>
              <a:cs typeface="Book Antiqua"/>
              <a:sym typeface="Book Antiqua"/>
            </a:endParaRPr>
          </a:p>
          <a:p>
            <a:pPr indent="0" lvl="0" marL="0" marR="0" rtl="0" algn="l">
              <a:spcBef>
                <a:spcPts val="0"/>
              </a:spcBef>
              <a:spcAft>
                <a:spcPts val="0"/>
              </a:spcAft>
              <a:buNone/>
            </a:pPr>
            <a:r>
              <a:rPr lang="en-US" sz="3600">
                <a:solidFill>
                  <a:schemeClr val="dk1"/>
                </a:solidFill>
                <a:latin typeface="Book Antiqua"/>
                <a:ea typeface="Book Antiqua"/>
                <a:cs typeface="Book Antiqua"/>
                <a:sym typeface="Book Antiqua"/>
              </a:rPr>
              <a:t>10. Appealing Presentation</a:t>
            </a:r>
            <a:endParaRPr sz="3600">
              <a:solidFill>
                <a:schemeClr val="dk1"/>
              </a:solidFill>
              <a:latin typeface="Book Antiqua"/>
              <a:ea typeface="Book Antiqua"/>
              <a:cs typeface="Book Antiqua"/>
              <a:sym typeface="Book Antiqu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3"/>
          <p:cNvSpPr txBox="1"/>
          <p:nvPr>
            <p:ph type="title"/>
          </p:nvPr>
        </p:nvSpPr>
        <p:spPr>
          <a:xfrm>
            <a:off x="107504" y="274638"/>
            <a:ext cx="8352928"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2800"/>
              <a:buFont typeface="Times New Roman"/>
              <a:buNone/>
            </a:pPr>
            <a:r>
              <a:rPr b="1" lang="en-US" sz="2800">
                <a:latin typeface="Times New Roman"/>
                <a:ea typeface="Times New Roman"/>
                <a:cs typeface="Times New Roman"/>
                <a:sym typeface="Times New Roman"/>
              </a:rPr>
              <a:t>                           FORMATS OF REPORT WRITING</a:t>
            </a:r>
            <a:br>
              <a:rPr lang="en-US" sz="2400">
                <a:latin typeface="Times New Roman"/>
                <a:ea typeface="Times New Roman"/>
                <a:cs typeface="Times New Roman"/>
                <a:sym typeface="Times New Roman"/>
              </a:rPr>
            </a:br>
            <a:r>
              <a:rPr b="1" lang="en-US" sz="2400">
                <a:latin typeface="Times New Roman"/>
                <a:ea typeface="Times New Roman"/>
                <a:cs typeface="Times New Roman"/>
                <a:sym typeface="Times New Roman"/>
              </a:rPr>
              <a:t>The choice of format can be made according to the nature, length, scope, and function and type of audience.</a:t>
            </a:r>
            <a:br>
              <a:rPr lang="en-US" sz="2400">
                <a:latin typeface="Times New Roman"/>
                <a:ea typeface="Times New Roman"/>
                <a:cs typeface="Times New Roman"/>
                <a:sym typeface="Times New Roman"/>
              </a:rPr>
            </a:br>
            <a:endParaRPr sz="2400">
              <a:latin typeface="Times New Roman"/>
              <a:ea typeface="Times New Roman"/>
              <a:cs typeface="Times New Roman"/>
              <a:sym typeface="Times New Roman"/>
            </a:endParaRPr>
          </a:p>
        </p:txBody>
      </p:sp>
      <p:graphicFrame>
        <p:nvGraphicFramePr>
          <p:cNvPr id="239" name="Google Shape;239;p23"/>
          <p:cNvGraphicFramePr/>
          <p:nvPr/>
        </p:nvGraphicFramePr>
        <p:xfrm>
          <a:off x="-1" y="1737849"/>
          <a:ext cx="3000000" cy="3000000"/>
        </p:xfrm>
        <a:graphic>
          <a:graphicData uri="http://schemas.openxmlformats.org/drawingml/2006/table">
            <a:tbl>
              <a:tblPr bandRow="1" firstCol="1" firstRow="1">
                <a:noFill/>
                <a:tableStyleId>{1A9C5F90-66D6-4D09-AB05-17D851657BD0}</a:tableStyleId>
              </a:tblPr>
              <a:tblGrid>
                <a:gridCol w="707400"/>
                <a:gridCol w="1768175"/>
                <a:gridCol w="5984850"/>
              </a:tblGrid>
              <a:tr h="761825">
                <a:tc>
                  <a:txBody>
                    <a:bodyPr/>
                    <a:lstStyle/>
                    <a:p>
                      <a:pPr indent="0" lvl="0" marL="0" marR="0" rtl="0" algn="ctr">
                        <a:lnSpc>
                          <a:spcPct val="115000"/>
                        </a:lnSpc>
                        <a:spcBef>
                          <a:spcPts val="0"/>
                        </a:spcBef>
                        <a:spcAft>
                          <a:spcPts val="0"/>
                        </a:spcAft>
                        <a:buNone/>
                      </a:pPr>
                      <a:r>
                        <a:rPr lang="en-US" sz="2400" u="none" cap="none" strike="noStrike">
                          <a:latin typeface="Times New Roman"/>
                          <a:ea typeface="Times New Roman"/>
                          <a:cs typeface="Times New Roman"/>
                          <a:sym typeface="Times New Roman"/>
                        </a:rPr>
                        <a:t>SL.NO</a:t>
                      </a:r>
                      <a:endParaRPr sz="20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just">
                        <a:lnSpc>
                          <a:spcPct val="115000"/>
                        </a:lnSpc>
                        <a:spcBef>
                          <a:spcPts val="0"/>
                        </a:spcBef>
                        <a:spcAft>
                          <a:spcPts val="0"/>
                        </a:spcAft>
                        <a:buNone/>
                      </a:pPr>
                      <a:r>
                        <a:rPr lang="en-US" sz="2400" u="none" cap="none" strike="noStrike">
                          <a:latin typeface="Times New Roman"/>
                          <a:ea typeface="Times New Roman"/>
                          <a:cs typeface="Times New Roman"/>
                          <a:sym typeface="Times New Roman"/>
                        </a:rPr>
                        <a:t>Format</a:t>
                      </a:r>
                      <a:endParaRPr sz="20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just">
                        <a:lnSpc>
                          <a:spcPct val="115000"/>
                        </a:lnSpc>
                        <a:spcBef>
                          <a:spcPts val="0"/>
                        </a:spcBef>
                        <a:spcAft>
                          <a:spcPts val="0"/>
                        </a:spcAft>
                        <a:buNone/>
                      </a:pPr>
                      <a:r>
                        <a:rPr lang="en-US" sz="2400" u="none" cap="none" strike="noStrike">
                          <a:latin typeface="Times New Roman"/>
                          <a:ea typeface="Times New Roman"/>
                          <a:cs typeface="Times New Roman"/>
                          <a:sym typeface="Times New Roman"/>
                        </a:rPr>
                        <a:t>Description</a:t>
                      </a:r>
                      <a:endParaRPr sz="2000" u="none" cap="none" strike="noStrike">
                        <a:latin typeface="Times New Roman"/>
                        <a:ea typeface="Times New Roman"/>
                        <a:cs typeface="Times New Roman"/>
                        <a:sym typeface="Times New Roman"/>
                      </a:endParaRPr>
                    </a:p>
                  </a:txBody>
                  <a:tcPr marT="0" marB="0" marR="68575" marL="68575"/>
                </a:tc>
              </a:tr>
              <a:tr h="741675">
                <a:tc>
                  <a:txBody>
                    <a:bodyPr/>
                    <a:lstStyle/>
                    <a:p>
                      <a:pPr indent="0" lvl="0" marL="0" marR="0" rtl="0" algn="ctr">
                        <a:lnSpc>
                          <a:spcPct val="115000"/>
                        </a:lnSpc>
                        <a:spcBef>
                          <a:spcPts val="0"/>
                        </a:spcBef>
                        <a:spcAft>
                          <a:spcPts val="0"/>
                        </a:spcAft>
                        <a:buNone/>
                      </a:pPr>
                      <a:r>
                        <a:rPr lang="en-US" sz="2400" u="none" cap="none" strike="noStrike">
                          <a:latin typeface="Times New Roman"/>
                          <a:ea typeface="Times New Roman"/>
                          <a:cs typeface="Times New Roman"/>
                          <a:sym typeface="Times New Roman"/>
                        </a:rPr>
                        <a:t>1</a:t>
                      </a:r>
                      <a:endParaRPr sz="20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just">
                        <a:lnSpc>
                          <a:spcPct val="115000"/>
                        </a:lnSpc>
                        <a:spcBef>
                          <a:spcPts val="0"/>
                        </a:spcBef>
                        <a:spcAft>
                          <a:spcPts val="0"/>
                        </a:spcAft>
                        <a:buNone/>
                      </a:pPr>
                      <a:r>
                        <a:rPr b="0" lang="en-US" sz="2400" u="none" cap="none" strike="noStrike">
                          <a:latin typeface="Times New Roman"/>
                          <a:ea typeface="Times New Roman"/>
                          <a:cs typeface="Times New Roman"/>
                          <a:sym typeface="Times New Roman"/>
                        </a:rPr>
                        <a:t>Printed format</a:t>
                      </a:r>
                      <a:endParaRPr b="0" sz="20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just">
                        <a:lnSpc>
                          <a:spcPct val="115000"/>
                        </a:lnSpc>
                        <a:spcBef>
                          <a:spcPts val="0"/>
                        </a:spcBef>
                        <a:spcAft>
                          <a:spcPts val="0"/>
                        </a:spcAft>
                        <a:buNone/>
                      </a:pPr>
                      <a:r>
                        <a:rPr lang="en-US" sz="2400" u="none" cap="none" strike="noStrike">
                          <a:latin typeface="Times New Roman"/>
                          <a:ea typeface="Times New Roman"/>
                          <a:cs typeface="Times New Roman"/>
                          <a:sym typeface="Times New Roman"/>
                        </a:rPr>
                        <a:t>Forms prepared to record for repetitive and routine data.</a:t>
                      </a:r>
                      <a:endParaRPr sz="2000" u="none" cap="none" strike="noStrike">
                        <a:latin typeface="Times New Roman"/>
                        <a:ea typeface="Times New Roman"/>
                        <a:cs typeface="Times New Roman"/>
                        <a:sym typeface="Times New Roman"/>
                      </a:endParaRPr>
                    </a:p>
                  </a:txBody>
                  <a:tcPr marT="0" marB="0" marR="68575" marL="68575"/>
                </a:tc>
              </a:tr>
              <a:tr h="1397700">
                <a:tc>
                  <a:txBody>
                    <a:bodyPr/>
                    <a:lstStyle/>
                    <a:p>
                      <a:pPr indent="0" lvl="0" marL="0" marR="0" rtl="0" algn="ctr">
                        <a:lnSpc>
                          <a:spcPct val="115000"/>
                        </a:lnSpc>
                        <a:spcBef>
                          <a:spcPts val="0"/>
                        </a:spcBef>
                        <a:spcAft>
                          <a:spcPts val="0"/>
                        </a:spcAft>
                        <a:buNone/>
                      </a:pPr>
                      <a:r>
                        <a:rPr lang="en-US" sz="2400" u="none" cap="none" strike="noStrike">
                          <a:latin typeface="Times New Roman"/>
                          <a:ea typeface="Times New Roman"/>
                          <a:cs typeface="Times New Roman"/>
                          <a:sym typeface="Times New Roman"/>
                        </a:rPr>
                        <a:t>2</a:t>
                      </a:r>
                      <a:endParaRPr sz="20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just">
                        <a:lnSpc>
                          <a:spcPct val="115000"/>
                        </a:lnSpc>
                        <a:spcBef>
                          <a:spcPts val="0"/>
                        </a:spcBef>
                        <a:spcAft>
                          <a:spcPts val="0"/>
                        </a:spcAft>
                        <a:buNone/>
                      </a:pPr>
                      <a:r>
                        <a:rPr b="0" lang="en-US" sz="2400" u="none" cap="none" strike="noStrike">
                          <a:latin typeface="Times New Roman"/>
                          <a:ea typeface="Times New Roman"/>
                          <a:cs typeface="Times New Roman"/>
                          <a:sym typeface="Times New Roman"/>
                        </a:rPr>
                        <a:t>Letter format</a:t>
                      </a:r>
                      <a:endParaRPr b="0" sz="20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just">
                        <a:lnSpc>
                          <a:spcPct val="115000"/>
                        </a:lnSpc>
                        <a:spcBef>
                          <a:spcPts val="0"/>
                        </a:spcBef>
                        <a:spcAft>
                          <a:spcPts val="0"/>
                        </a:spcAft>
                        <a:buNone/>
                      </a:pPr>
                      <a:r>
                        <a:rPr lang="en-US" sz="2400" u="none" cap="none" strike="noStrike">
                          <a:latin typeface="Times New Roman"/>
                          <a:ea typeface="Times New Roman"/>
                          <a:cs typeface="Times New Roman"/>
                          <a:sym typeface="Times New Roman"/>
                        </a:rPr>
                        <a:t>Short informal reports to be communicated to someone outside an organization.</a:t>
                      </a:r>
                      <a:endParaRPr sz="2000" u="none" cap="none" strike="noStrike">
                        <a:latin typeface="Times New Roman"/>
                        <a:ea typeface="Times New Roman"/>
                        <a:cs typeface="Times New Roman"/>
                        <a:sym typeface="Times New Roman"/>
                      </a:endParaRPr>
                    </a:p>
                  </a:txBody>
                  <a:tcPr marT="0" marB="0" marR="68575" marL="68575"/>
                </a:tc>
              </a:tr>
              <a:tr h="1397700">
                <a:tc>
                  <a:txBody>
                    <a:bodyPr/>
                    <a:lstStyle/>
                    <a:p>
                      <a:pPr indent="0" lvl="0" marL="0" marR="0" rtl="0" algn="ctr">
                        <a:lnSpc>
                          <a:spcPct val="115000"/>
                        </a:lnSpc>
                        <a:spcBef>
                          <a:spcPts val="0"/>
                        </a:spcBef>
                        <a:spcAft>
                          <a:spcPts val="0"/>
                        </a:spcAft>
                        <a:buNone/>
                      </a:pPr>
                      <a:r>
                        <a:rPr lang="en-US" sz="2400" u="none" cap="none" strike="noStrike">
                          <a:latin typeface="Times New Roman"/>
                          <a:ea typeface="Times New Roman"/>
                          <a:cs typeface="Times New Roman"/>
                          <a:sym typeface="Times New Roman"/>
                        </a:rPr>
                        <a:t>3</a:t>
                      </a:r>
                      <a:endParaRPr sz="20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just">
                        <a:lnSpc>
                          <a:spcPct val="115000"/>
                        </a:lnSpc>
                        <a:spcBef>
                          <a:spcPts val="0"/>
                        </a:spcBef>
                        <a:spcAft>
                          <a:spcPts val="0"/>
                        </a:spcAft>
                        <a:buNone/>
                      </a:pPr>
                      <a:r>
                        <a:rPr b="0" lang="en-US" sz="2400" u="none" cap="none" strike="noStrike">
                          <a:latin typeface="Times New Roman"/>
                          <a:ea typeface="Times New Roman"/>
                          <a:cs typeface="Times New Roman"/>
                          <a:sym typeface="Times New Roman"/>
                        </a:rPr>
                        <a:t>Memo format</a:t>
                      </a:r>
                      <a:endParaRPr b="0" sz="20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just">
                        <a:lnSpc>
                          <a:spcPct val="115000"/>
                        </a:lnSpc>
                        <a:spcBef>
                          <a:spcPts val="0"/>
                        </a:spcBef>
                        <a:spcAft>
                          <a:spcPts val="0"/>
                        </a:spcAft>
                        <a:buNone/>
                      </a:pPr>
                      <a:r>
                        <a:rPr lang="en-US" sz="2400" u="none" cap="none" strike="noStrike">
                          <a:latin typeface="Times New Roman"/>
                          <a:ea typeface="Times New Roman"/>
                          <a:cs typeface="Times New Roman"/>
                          <a:sym typeface="Times New Roman"/>
                        </a:rPr>
                        <a:t>Short informal reports to be communicated to someone within an organization.</a:t>
                      </a:r>
                      <a:endParaRPr sz="2000" u="none" cap="none" strike="noStrike">
                        <a:latin typeface="Times New Roman"/>
                        <a:ea typeface="Times New Roman"/>
                        <a:cs typeface="Times New Roman"/>
                        <a:sym typeface="Times New Roman"/>
                      </a:endParaRPr>
                    </a:p>
                  </a:txBody>
                  <a:tcPr marT="0" marB="0" marR="68575" marL="68575"/>
                </a:tc>
              </a:tr>
              <a:tr h="669625">
                <a:tc>
                  <a:txBody>
                    <a:bodyPr/>
                    <a:lstStyle/>
                    <a:p>
                      <a:pPr indent="0" lvl="0" marL="0" marR="0" rtl="0" algn="ctr">
                        <a:lnSpc>
                          <a:spcPct val="115000"/>
                        </a:lnSpc>
                        <a:spcBef>
                          <a:spcPts val="0"/>
                        </a:spcBef>
                        <a:spcAft>
                          <a:spcPts val="0"/>
                        </a:spcAft>
                        <a:buNone/>
                      </a:pPr>
                      <a:r>
                        <a:rPr lang="en-US" sz="2400" u="none" cap="none" strike="noStrike">
                          <a:latin typeface="Times New Roman"/>
                          <a:ea typeface="Times New Roman"/>
                          <a:cs typeface="Times New Roman"/>
                          <a:sym typeface="Times New Roman"/>
                        </a:rPr>
                        <a:t>4</a:t>
                      </a:r>
                      <a:endParaRPr sz="20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just">
                        <a:lnSpc>
                          <a:spcPct val="115000"/>
                        </a:lnSpc>
                        <a:spcBef>
                          <a:spcPts val="0"/>
                        </a:spcBef>
                        <a:spcAft>
                          <a:spcPts val="0"/>
                        </a:spcAft>
                        <a:buNone/>
                      </a:pPr>
                      <a:r>
                        <a:rPr b="0" lang="en-US" sz="2400" u="none" cap="none" strike="noStrike">
                          <a:latin typeface="Times New Roman"/>
                          <a:ea typeface="Times New Roman"/>
                          <a:cs typeface="Times New Roman"/>
                          <a:sym typeface="Times New Roman"/>
                        </a:rPr>
                        <a:t>Manuscript</a:t>
                      </a:r>
                      <a:endParaRPr b="0" sz="20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just">
                        <a:lnSpc>
                          <a:spcPct val="115000"/>
                        </a:lnSpc>
                        <a:spcBef>
                          <a:spcPts val="0"/>
                        </a:spcBef>
                        <a:spcAft>
                          <a:spcPts val="0"/>
                        </a:spcAft>
                        <a:buNone/>
                      </a:pPr>
                      <a:r>
                        <a:rPr lang="en-US" sz="2400" u="none" cap="none" strike="noStrike">
                          <a:latin typeface="Times New Roman"/>
                          <a:ea typeface="Times New Roman"/>
                          <a:cs typeface="Times New Roman"/>
                          <a:sym typeface="Times New Roman"/>
                        </a:rPr>
                        <a:t>Formal reports printed on plain paper.</a:t>
                      </a:r>
                      <a:endParaRPr sz="2000" u="none" cap="none" strike="noStrike">
                        <a:latin typeface="Times New Roman"/>
                        <a:ea typeface="Times New Roman"/>
                        <a:cs typeface="Times New Roman"/>
                        <a:sym typeface="Times New Roman"/>
                      </a:endParaRPr>
                    </a:p>
                  </a:txBody>
                  <a:tcPr marT="0" marB="0" marR="68575" marL="68575"/>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4"/>
          <p:cNvSpPr/>
          <p:nvPr/>
        </p:nvSpPr>
        <p:spPr>
          <a:xfrm>
            <a:off x="179512" y="188640"/>
            <a:ext cx="8280920" cy="54476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400">
                <a:solidFill>
                  <a:schemeClr val="dk1"/>
                </a:solidFill>
                <a:latin typeface="Book Antiqua"/>
                <a:ea typeface="Book Antiqua"/>
                <a:cs typeface="Book Antiqua"/>
                <a:sym typeface="Book Antiqua"/>
              </a:rPr>
              <a:t>TYPES OF REPORTS </a:t>
            </a:r>
            <a:endParaRPr sz="5400">
              <a:solidFill>
                <a:schemeClr val="dk1"/>
              </a:solidFill>
              <a:latin typeface="Book Antiqua"/>
              <a:ea typeface="Book Antiqua"/>
              <a:cs typeface="Book Antiqua"/>
              <a:sym typeface="Book Antiqua"/>
            </a:endParaRPr>
          </a:p>
          <a:p>
            <a:pPr indent="0" lvl="0" marL="0" marR="0" rtl="0" algn="l">
              <a:spcBef>
                <a:spcPts val="0"/>
              </a:spcBef>
              <a:spcAft>
                <a:spcPts val="0"/>
              </a:spcAft>
              <a:buNone/>
            </a:pPr>
            <a:r>
              <a:rPr lang="en-US" sz="4800">
                <a:solidFill>
                  <a:schemeClr val="dk1"/>
                </a:solidFill>
                <a:latin typeface="Book Antiqua"/>
                <a:ea typeface="Book Antiqua"/>
                <a:cs typeface="Book Antiqua"/>
                <a:sym typeface="Book Antiqua"/>
              </a:rPr>
              <a:t>1. Event Reports </a:t>
            </a:r>
            <a:endParaRPr/>
          </a:p>
          <a:p>
            <a:pPr indent="0" lvl="0" marL="0" marR="0" rtl="0" algn="l">
              <a:spcBef>
                <a:spcPts val="0"/>
              </a:spcBef>
              <a:spcAft>
                <a:spcPts val="0"/>
              </a:spcAft>
              <a:buNone/>
            </a:pPr>
            <a:r>
              <a:rPr lang="en-US" sz="4800">
                <a:solidFill>
                  <a:schemeClr val="dk1"/>
                </a:solidFill>
                <a:latin typeface="Book Antiqua"/>
                <a:ea typeface="Book Antiqua"/>
                <a:cs typeface="Book Antiqua"/>
                <a:sym typeface="Book Antiqua"/>
              </a:rPr>
              <a:t>2. Project Reports </a:t>
            </a:r>
            <a:endParaRPr/>
          </a:p>
          <a:p>
            <a:pPr indent="0" lvl="0" marL="0" marR="0" rtl="0" algn="l">
              <a:spcBef>
                <a:spcPts val="0"/>
              </a:spcBef>
              <a:spcAft>
                <a:spcPts val="0"/>
              </a:spcAft>
              <a:buNone/>
            </a:pPr>
            <a:r>
              <a:rPr lang="en-US" sz="4800">
                <a:solidFill>
                  <a:schemeClr val="dk1"/>
                </a:solidFill>
                <a:latin typeface="Book Antiqua"/>
                <a:ea typeface="Book Antiqua"/>
                <a:cs typeface="Book Antiqua"/>
                <a:sym typeface="Book Antiqua"/>
              </a:rPr>
              <a:t>3. Book Reports</a:t>
            </a:r>
            <a:endParaRPr/>
          </a:p>
          <a:p>
            <a:pPr indent="0" lvl="0" marL="0" marR="0" rtl="0" algn="l">
              <a:spcBef>
                <a:spcPts val="0"/>
              </a:spcBef>
              <a:spcAft>
                <a:spcPts val="0"/>
              </a:spcAft>
              <a:buNone/>
            </a:pPr>
            <a:r>
              <a:rPr lang="en-US" sz="4800">
                <a:solidFill>
                  <a:schemeClr val="dk1"/>
                </a:solidFill>
                <a:latin typeface="Book Antiqua"/>
                <a:ea typeface="Book Antiqua"/>
                <a:cs typeface="Book Antiqua"/>
                <a:sym typeface="Book Antiqua"/>
              </a:rPr>
              <a:t>4. Meeting Reports </a:t>
            </a:r>
            <a:endParaRPr/>
          </a:p>
          <a:p>
            <a:pPr indent="0" lvl="0" marL="0" marR="0" rtl="0" algn="l">
              <a:spcBef>
                <a:spcPts val="0"/>
              </a:spcBef>
              <a:spcAft>
                <a:spcPts val="0"/>
              </a:spcAft>
              <a:buNone/>
            </a:pPr>
            <a:r>
              <a:rPr lang="en-US" sz="4800">
                <a:solidFill>
                  <a:schemeClr val="dk1"/>
                </a:solidFill>
                <a:latin typeface="Book Antiqua"/>
                <a:ea typeface="Book Antiqua"/>
                <a:cs typeface="Book Antiqua"/>
                <a:sym typeface="Book Antiqua"/>
              </a:rPr>
              <a:t>5. Scientific Reports </a:t>
            </a:r>
            <a:endParaRPr/>
          </a:p>
          <a:p>
            <a:pPr indent="0" lvl="0" marL="0" marR="0" rtl="0" algn="l">
              <a:spcBef>
                <a:spcPts val="0"/>
              </a:spcBef>
              <a:spcAft>
                <a:spcPts val="0"/>
              </a:spcAft>
              <a:buNone/>
            </a:pPr>
            <a:r>
              <a:rPr lang="en-US" sz="4800">
                <a:solidFill>
                  <a:schemeClr val="dk1"/>
                </a:solidFill>
                <a:latin typeface="Book Antiqua"/>
                <a:ea typeface="Book Antiqua"/>
                <a:cs typeface="Book Antiqua"/>
                <a:sym typeface="Book Antiqua"/>
              </a:rPr>
              <a:t>6. Technical Reports</a:t>
            </a:r>
            <a:r>
              <a:rPr lang="en-US" sz="5400">
                <a:solidFill>
                  <a:schemeClr val="dk1"/>
                </a:solidFill>
                <a:latin typeface="Book Antiqua"/>
                <a:ea typeface="Book Antiqua"/>
                <a:cs typeface="Book Antiqua"/>
                <a:sym typeface="Book Antiqua"/>
              </a:rPr>
              <a:t>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graphicFrame>
        <p:nvGraphicFramePr>
          <p:cNvPr id="249" name="Google Shape;249;p25"/>
          <p:cNvGraphicFramePr/>
          <p:nvPr/>
        </p:nvGraphicFramePr>
        <p:xfrm>
          <a:off x="-36512" y="1628800"/>
          <a:ext cx="3000000" cy="3000000"/>
        </p:xfrm>
        <a:graphic>
          <a:graphicData uri="http://schemas.openxmlformats.org/drawingml/2006/table">
            <a:tbl>
              <a:tblPr bandRow="1" firstCol="1" firstRow="1">
                <a:noFill/>
                <a:tableStyleId>{1A9C5F90-66D6-4D09-AB05-17D851657BD0}</a:tableStyleId>
              </a:tblPr>
              <a:tblGrid>
                <a:gridCol w="9217025"/>
              </a:tblGrid>
              <a:tr h="5229200">
                <a:tc>
                  <a:txBody>
                    <a:bodyPr/>
                    <a:lstStyle/>
                    <a:p>
                      <a:pPr indent="0" lvl="0" marL="0" marR="0" rtl="0" algn="just">
                        <a:lnSpc>
                          <a:spcPct val="115000"/>
                        </a:lnSpc>
                        <a:spcBef>
                          <a:spcPts val="0"/>
                        </a:spcBef>
                        <a:spcAft>
                          <a:spcPts val="0"/>
                        </a:spcAft>
                        <a:buNone/>
                      </a:pPr>
                      <a:r>
                        <a:rPr b="1" lang="en-US" sz="2400" u="none" cap="none" strike="noStrike"/>
                        <a:t>1. Introduction: </a:t>
                      </a:r>
                      <a:r>
                        <a:rPr b="0" lang="en-US" sz="2400" u="none" cap="none" strike="noStrike"/>
                        <a:t>The introduction tells the reader what the program was, it's a date, where it was held and often the names of the main participants, etc.</a:t>
                      </a:r>
                      <a:endParaRPr/>
                    </a:p>
                    <a:p>
                      <a:pPr indent="0" lvl="0" marL="0" marR="0" rtl="0" algn="just">
                        <a:lnSpc>
                          <a:spcPct val="115000"/>
                        </a:lnSpc>
                        <a:spcBef>
                          <a:spcPts val="0"/>
                        </a:spcBef>
                        <a:spcAft>
                          <a:spcPts val="0"/>
                        </a:spcAft>
                        <a:buNone/>
                      </a:pPr>
                      <a:r>
                        <a:rPr b="0" lang="en-US" sz="2800" u="none" cap="none" strike="noStrike"/>
                        <a:t> </a:t>
                      </a:r>
                      <a:endParaRPr b="0" sz="2400" u="none" cap="none" strike="noStrike"/>
                    </a:p>
                    <a:p>
                      <a:pPr indent="0" lvl="0" marL="0" marR="0" rtl="0" algn="just">
                        <a:lnSpc>
                          <a:spcPct val="115000"/>
                        </a:lnSpc>
                        <a:spcBef>
                          <a:spcPts val="0"/>
                        </a:spcBef>
                        <a:spcAft>
                          <a:spcPts val="0"/>
                        </a:spcAft>
                        <a:buNone/>
                      </a:pPr>
                      <a:r>
                        <a:rPr b="1" lang="en-US" sz="2400" u="none" cap="none" strike="noStrike"/>
                        <a:t>2. Body of the Report: </a:t>
                      </a:r>
                      <a:r>
                        <a:rPr b="0" lang="en-US" sz="2400" u="none" cap="none" strike="noStrike"/>
                        <a:t> Which describes the entire event in the right sequence the body of a report briefly describes every item of the event in the order in which that took place each of the items may be described who are evaluated in a sentence.</a:t>
                      </a:r>
                      <a:endParaRPr/>
                    </a:p>
                    <a:p>
                      <a:pPr indent="0" lvl="0" marL="0" marR="0" rtl="0" algn="just">
                        <a:lnSpc>
                          <a:spcPct val="115000"/>
                        </a:lnSpc>
                        <a:spcBef>
                          <a:spcPts val="0"/>
                        </a:spcBef>
                        <a:spcAft>
                          <a:spcPts val="0"/>
                        </a:spcAft>
                        <a:buNone/>
                      </a:pPr>
                      <a:r>
                        <a:rPr b="0" lang="en-US" sz="2400" u="none" cap="none" strike="noStrike"/>
                        <a:t> </a:t>
                      </a:r>
                      <a:endParaRPr/>
                    </a:p>
                    <a:p>
                      <a:pPr indent="0" lvl="0" marL="0" marR="0" rtl="0" algn="just">
                        <a:lnSpc>
                          <a:spcPct val="115000"/>
                        </a:lnSpc>
                        <a:spcBef>
                          <a:spcPts val="0"/>
                        </a:spcBef>
                        <a:spcAft>
                          <a:spcPts val="0"/>
                        </a:spcAft>
                        <a:buNone/>
                      </a:pPr>
                      <a:r>
                        <a:rPr b="1" lang="en-US" sz="2400" u="none" cap="none" strike="noStrike"/>
                        <a:t>3. Conclusion: </a:t>
                      </a:r>
                      <a:r>
                        <a:rPr b="0" lang="en-US" sz="2400" u="none" cap="none" strike="noStrike"/>
                        <a:t>The conclusion of a report should make a final statement about an event.</a:t>
                      </a:r>
                      <a:endParaRPr/>
                    </a:p>
                    <a:p>
                      <a:pPr indent="0" lvl="0" marL="0" marR="0" rtl="0" algn="just">
                        <a:lnSpc>
                          <a:spcPct val="115000"/>
                        </a:lnSpc>
                        <a:spcBef>
                          <a:spcPts val="0"/>
                        </a:spcBef>
                        <a:spcAft>
                          <a:spcPts val="0"/>
                        </a:spcAft>
                        <a:buNone/>
                      </a:pPr>
                      <a:r>
                        <a:rPr lang="en-US" sz="2400" u="none" cap="none" strike="noStrike"/>
                        <a:t> </a:t>
                      </a:r>
                      <a:endParaRPr sz="2400" u="none" cap="none" strike="noStrike">
                        <a:latin typeface="Calibri"/>
                        <a:ea typeface="Calibri"/>
                        <a:cs typeface="Calibri"/>
                        <a:sym typeface="Calibri"/>
                      </a:endParaRPr>
                    </a:p>
                  </a:txBody>
                  <a:tcPr marT="0" marB="0" marR="68575" marL="68575"/>
                </a:tc>
              </a:tr>
            </a:tbl>
          </a:graphicData>
        </a:graphic>
      </p:graphicFrame>
      <p:sp>
        <p:nvSpPr>
          <p:cNvPr id="250" name="Google Shape;250;p25"/>
          <p:cNvSpPr/>
          <p:nvPr/>
        </p:nvSpPr>
        <p:spPr>
          <a:xfrm>
            <a:off x="0" y="80673"/>
            <a:ext cx="8460432" cy="1323439"/>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Book Antiqua"/>
              <a:buNone/>
            </a:pPr>
            <a:r>
              <a:rPr b="1" i="0" lang="en-US" sz="2000" u="none" cap="none" strike="noStrike">
                <a:solidFill>
                  <a:srgbClr val="000000"/>
                </a:solidFill>
                <a:latin typeface="Book Antiqua"/>
                <a:ea typeface="Book Antiqua"/>
                <a:cs typeface="Book Antiqua"/>
                <a:sym typeface="Book Antiqua"/>
              </a:rPr>
              <a:t>1. Event Report:</a:t>
            </a:r>
            <a:r>
              <a:rPr b="0" i="0" lang="en-US" sz="2000" u="none" cap="none" strike="noStrike">
                <a:solidFill>
                  <a:srgbClr val="000000"/>
                </a:solidFill>
                <a:latin typeface="Book Antiqua"/>
                <a:ea typeface="Book Antiqua"/>
                <a:cs typeface="Book Antiqua"/>
                <a:sym typeface="Book Antiqua"/>
              </a:rPr>
              <a:t> As the name suggests report on an event such as College Day, Dance program, and Independence Day function or Sports event is called </a:t>
            </a:r>
            <a:r>
              <a:rPr b="0" i="0" lang="en-US" sz="2000" u="none" cap="none" strike="noStrike">
                <a:solidFill>
                  <a:srgbClr val="000000"/>
                </a:solidFill>
                <a:latin typeface="Calibri"/>
                <a:ea typeface="Calibri"/>
                <a:cs typeface="Calibri"/>
                <a:sym typeface="Calibri"/>
              </a:rPr>
              <a:t>‘</a:t>
            </a:r>
            <a:r>
              <a:rPr b="0" i="0" lang="en-US" sz="2000" u="none" cap="none" strike="noStrike">
                <a:solidFill>
                  <a:srgbClr val="000000"/>
                </a:solidFill>
                <a:latin typeface="Book Antiqua"/>
                <a:ea typeface="Book Antiqua"/>
                <a:cs typeface="Book Antiqua"/>
                <a:sym typeface="Book Antiqua"/>
              </a:rPr>
              <a:t>Event Report</a:t>
            </a:r>
            <a:r>
              <a:rPr b="0" i="0" lang="en-US" sz="2000" u="none" cap="none" strike="noStrike">
                <a:solidFill>
                  <a:srgbClr val="000000"/>
                </a:solidFill>
                <a:latin typeface="Calibri"/>
                <a:ea typeface="Calibri"/>
                <a:cs typeface="Calibri"/>
                <a:sym typeface="Calibri"/>
              </a:rPr>
              <a:t>’</a:t>
            </a:r>
            <a:r>
              <a:rPr b="0" i="0" lang="en-US" sz="2000" u="none" cap="none" strike="noStrike">
                <a:solidFill>
                  <a:srgbClr val="000000"/>
                </a:solidFill>
                <a:latin typeface="Book Antiqua"/>
                <a:ea typeface="Book Antiqua"/>
                <a:cs typeface="Book Antiqua"/>
                <a:sym typeface="Book Antiqua"/>
              </a:rPr>
              <a:t>.</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Book Antiqua"/>
              <a:buNone/>
            </a:pPr>
            <a:r>
              <a:rPr b="1" i="0" lang="en-US" sz="2000" u="none" cap="none" strike="noStrike">
                <a:solidFill>
                  <a:srgbClr val="000000"/>
                </a:solidFill>
                <a:latin typeface="Book Antiqua"/>
                <a:ea typeface="Book Antiqua"/>
                <a:cs typeface="Book Antiqua"/>
                <a:sym typeface="Book Antiqua"/>
              </a:rPr>
              <a:t>The Event Report should follow this pattern.</a:t>
            </a:r>
            <a:endParaRPr b="0" i="0" sz="1200" u="none" cap="none" strike="noStrike">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graphicFrame>
        <p:nvGraphicFramePr>
          <p:cNvPr id="255" name="Google Shape;255;p26"/>
          <p:cNvGraphicFramePr/>
          <p:nvPr/>
        </p:nvGraphicFramePr>
        <p:xfrm>
          <a:off x="1271615" y="1628800"/>
          <a:ext cx="3000000" cy="3000000"/>
        </p:xfrm>
        <a:graphic>
          <a:graphicData uri="http://schemas.openxmlformats.org/drawingml/2006/table">
            <a:tbl>
              <a:tblPr bandRow="1" firstCol="1" firstRow="1">
                <a:noFill/>
                <a:tableStyleId>{1A9C5F90-66D6-4D09-AB05-17D851657BD0}</a:tableStyleId>
              </a:tblPr>
              <a:tblGrid>
                <a:gridCol w="6024700"/>
              </a:tblGrid>
              <a:tr h="366325">
                <a:tc>
                  <a:txBody>
                    <a:bodyPr/>
                    <a:lstStyle/>
                    <a:p>
                      <a:pPr indent="0" lvl="0" marL="0" marR="0" rtl="0" algn="ctr">
                        <a:lnSpc>
                          <a:spcPct val="115000"/>
                        </a:lnSpc>
                        <a:spcBef>
                          <a:spcPts val="0"/>
                        </a:spcBef>
                        <a:spcAft>
                          <a:spcPts val="0"/>
                        </a:spcAft>
                        <a:buNone/>
                      </a:pPr>
                      <a:r>
                        <a:rPr lang="en-US" sz="2000" u="none" cap="none" strike="noStrike"/>
                        <a:t>      Parts of a Project Report</a:t>
                      </a:r>
                      <a:endParaRPr sz="2000" u="none" cap="none" strike="noStrike">
                        <a:latin typeface="Calibri"/>
                        <a:ea typeface="Calibri"/>
                        <a:cs typeface="Calibri"/>
                        <a:sym typeface="Calibri"/>
                      </a:endParaRPr>
                    </a:p>
                  </a:txBody>
                  <a:tcPr marT="0" marB="0" marR="68575" marL="68575"/>
                </a:tc>
              </a:tr>
              <a:tr h="412650">
                <a:tc>
                  <a:txBody>
                    <a:bodyPr/>
                    <a:lstStyle/>
                    <a:p>
                      <a:pPr indent="-342900" lvl="0" marL="342900" marR="0" rtl="0" algn="just">
                        <a:lnSpc>
                          <a:spcPct val="115000"/>
                        </a:lnSpc>
                        <a:spcBef>
                          <a:spcPts val="0"/>
                        </a:spcBef>
                        <a:spcAft>
                          <a:spcPts val="0"/>
                        </a:spcAft>
                        <a:buClr>
                          <a:schemeClr val="dk1"/>
                        </a:buClr>
                        <a:buSzPts val="2000"/>
                        <a:buFont typeface="Noto Sans Symbols"/>
                        <a:buChar char="▪"/>
                      </a:pPr>
                      <a:r>
                        <a:rPr lang="en-US" sz="2000" u="none" cap="none" strike="noStrike"/>
                        <a:t>Title page</a:t>
                      </a:r>
                      <a:endParaRPr sz="2000" u="none" cap="none" strike="noStrike">
                        <a:latin typeface="Calibri"/>
                        <a:ea typeface="Calibri"/>
                        <a:cs typeface="Calibri"/>
                        <a:sym typeface="Calibri"/>
                      </a:endParaRPr>
                    </a:p>
                  </a:txBody>
                  <a:tcPr marT="0" marB="0" marR="68575" marL="68575"/>
                </a:tc>
              </a:tr>
              <a:tr h="423525">
                <a:tc>
                  <a:txBody>
                    <a:bodyPr/>
                    <a:lstStyle/>
                    <a:p>
                      <a:pPr indent="-342900" lvl="0" marL="342900" marR="0" rtl="0" algn="just">
                        <a:lnSpc>
                          <a:spcPct val="115000"/>
                        </a:lnSpc>
                        <a:spcBef>
                          <a:spcPts val="0"/>
                        </a:spcBef>
                        <a:spcAft>
                          <a:spcPts val="0"/>
                        </a:spcAft>
                        <a:buClr>
                          <a:schemeClr val="dk1"/>
                        </a:buClr>
                        <a:buSzPts val="2000"/>
                        <a:buFont typeface="Noto Sans Symbols"/>
                        <a:buChar char="▪"/>
                      </a:pPr>
                      <a:r>
                        <a:rPr lang="en-US" sz="2000" u="none" cap="none" strike="noStrike"/>
                        <a:t>Foreword</a:t>
                      </a:r>
                      <a:endParaRPr sz="2000" u="none" cap="none" strike="noStrike">
                        <a:latin typeface="Calibri"/>
                        <a:ea typeface="Calibri"/>
                        <a:cs typeface="Calibri"/>
                        <a:sym typeface="Calibri"/>
                      </a:endParaRPr>
                    </a:p>
                  </a:txBody>
                  <a:tcPr marT="0" marB="0" marR="68575" marL="68575"/>
                </a:tc>
              </a:tr>
              <a:tr h="366325">
                <a:tc>
                  <a:txBody>
                    <a:bodyPr/>
                    <a:lstStyle/>
                    <a:p>
                      <a:pPr indent="-342900" lvl="0" marL="342900" marR="0" rtl="0" algn="just">
                        <a:lnSpc>
                          <a:spcPct val="115000"/>
                        </a:lnSpc>
                        <a:spcBef>
                          <a:spcPts val="0"/>
                        </a:spcBef>
                        <a:spcAft>
                          <a:spcPts val="0"/>
                        </a:spcAft>
                        <a:buClr>
                          <a:schemeClr val="dk1"/>
                        </a:buClr>
                        <a:buSzPts val="2000"/>
                        <a:buFont typeface="Noto Sans Symbols"/>
                        <a:buChar char="▪"/>
                      </a:pPr>
                      <a:r>
                        <a:rPr lang="en-US" sz="2000" u="none" cap="none" strike="noStrike"/>
                        <a:t>Abstract or Summary</a:t>
                      </a:r>
                      <a:endParaRPr sz="2000" u="none" cap="none" strike="noStrike">
                        <a:latin typeface="Calibri"/>
                        <a:ea typeface="Calibri"/>
                        <a:cs typeface="Calibri"/>
                        <a:sym typeface="Calibri"/>
                      </a:endParaRPr>
                    </a:p>
                  </a:txBody>
                  <a:tcPr marT="0" marB="0" marR="68575" marL="68575"/>
                </a:tc>
              </a:tr>
              <a:tr h="366325">
                <a:tc>
                  <a:txBody>
                    <a:bodyPr/>
                    <a:lstStyle/>
                    <a:p>
                      <a:pPr indent="-342900" lvl="0" marL="342900" marR="0" rtl="0" algn="just">
                        <a:lnSpc>
                          <a:spcPct val="115000"/>
                        </a:lnSpc>
                        <a:spcBef>
                          <a:spcPts val="0"/>
                        </a:spcBef>
                        <a:spcAft>
                          <a:spcPts val="0"/>
                        </a:spcAft>
                        <a:buClr>
                          <a:schemeClr val="dk1"/>
                        </a:buClr>
                        <a:buSzPts val="2000"/>
                        <a:buFont typeface="Noto Sans Symbols"/>
                        <a:buChar char="▪"/>
                      </a:pPr>
                      <a:r>
                        <a:rPr lang="en-US" sz="2000" u="none" cap="none" strike="noStrike"/>
                        <a:t>Contents</a:t>
                      </a:r>
                      <a:endParaRPr sz="2000" u="none" cap="none" strike="noStrike">
                        <a:latin typeface="Calibri"/>
                        <a:ea typeface="Calibri"/>
                        <a:cs typeface="Calibri"/>
                        <a:sym typeface="Calibri"/>
                      </a:endParaRPr>
                    </a:p>
                  </a:txBody>
                  <a:tcPr marT="0" marB="0" marR="68575" marL="68575"/>
                </a:tc>
              </a:tr>
              <a:tr h="366325">
                <a:tc>
                  <a:txBody>
                    <a:bodyPr/>
                    <a:lstStyle/>
                    <a:p>
                      <a:pPr indent="-342900" lvl="0" marL="342900" marR="0" rtl="0" algn="just">
                        <a:lnSpc>
                          <a:spcPct val="115000"/>
                        </a:lnSpc>
                        <a:spcBef>
                          <a:spcPts val="0"/>
                        </a:spcBef>
                        <a:spcAft>
                          <a:spcPts val="0"/>
                        </a:spcAft>
                        <a:buClr>
                          <a:schemeClr val="dk1"/>
                        </a:buClr>
                        <a:buSzPts val="2000"/>
                        <a:buFont typeface="Noto Sans Symbols"/>
                        <a:buChar char="▪"/>
                      </a:pPr>
                      <a:r>
                        <a:rPr lang="en-US" sz="2000" u="none" cap="none" strike="noStrike"/>
                        <a:t>Introduction</a:t>
                      </a:r>
                      <a:endParaRPr sz="2000" u="none" cap="none" strike="noStrike">
                        <a:latin typeface="Calibri"/>
                        <a:ea typeface="Calibri"/>
                        <a:cs typeface="Calibri"/>
                        <a:sym typeface="Calibri"/>
                      </a:endParaRPr>
                    </a:p>
                  </a:txBody>
                  <a:tcPr marT="0" marB="0" marR="68575" marL="68575"/>
                </a:tc>
              </a:tr>
              <a:tr h="424725">
                <a:tc>
                  <a:txBody>
                    <a:bodyPr/>
                    <a:lstStyle/>
                    <a:p>
                      <a:pPr indent="-342900" lvl="0" marL="342900" marR="0" rtl="0" algn="just">
                        <a:lnSpc>
                          <a:spcPct val="115000"/>
                        </a:lnSpc>
                        <a:spcBef>
                          <a:spcPts val="0"/>
                        </a:spcBef>
                        <a:spcAft>
                          <a:spcPts val="0"/>
                        </a:spcAft>
                        <a:buClr>
                          <a:schemeClr val="dk1"/>
                        </a:buClr>
                        <a:buSzPts val="2000"/>
                        <a:buFont typeface="Noto Sans Symbols"/>
                        <a:buChar char="▪"/>
                      </a:pPr>
                      <a:r>
                        <a:rPr lang="en-US" sz="2000" u="none" cap="none" strike="noStrike"/>
                        <a:t>Body of the Report</a:t>
                      </a:r>
                      <a:endParaRPr sz="2000" u="none" cap="none" strike="noStrike">
                        <a:latin typeface="Calibri"/>
                        <a:ea typeface="Calibri"/>
                        <a:cs typeface="Calibri"/>
                        <a:sym typeface="Calibri"/>
                      </a:endParaRPr>
                    </a:p>
                  </a:txBody>
                  <a:tcPr marT="0" marB="0" marR="68575" marL="68575"/>
                </a:tc>
              </a:tr>
              <a:tr h="366325">
                <a:tc>
                  <a:txBody>
                    <a:bodyPr/>
                    <a:lstStyle/>
                    <a:p>
                      <a:pPr indent="-342900" lvl="0" marL="342900" marR="0" rtl="0" algn="just">
                        <a:lnSpc>
                          <a:spcPct val="115000"/>
                        </a:lnSpc>
                        <a:spcBef>
                          <a:spcPts val="0"/>
                        </a:spcBef>
                        <a:spcAft>
                          <a:spcPts val="0"/>
                        </a:spcAft>
                        <a:buClr>
                          <a:schemeClr val="dk1"/>
                        </a:buClr>
                        <a:buSzPts val="2000"/>
                        <a:buFont typeface="Noto Sans Symbols"/>
                        <a:buChar char="▪"/>
                      </a:pPr>
                      <a:r>
                        <a:rPr lang="en-US" sz="2000" u="none" cap="none" strike="noStrike"/>
                        <a:t>Conclusion</a:t>
                      </a:r>
                      <a:endParaRPr sz="2000" u="none" cap="none" strike="noStrike">
                        <a:latin typeface="Calibri"/>
                        <a:ea typeface="Calibri"/>
                        <a:cs typeface="Calibri"/>
                        <a:sym typeface="Calibri"/>
                      </a:endParaRPr>
                    </a:p>
                  </a:txBody>
                  <a:tcPr marT="0" marB="0" marR="68575" marL="68575"/>
                </a:tc>
              </a:tr>
              <a:tr h="366325">
                <a:tc>
                  <a:txBody>
                    <a:bodyPr/>
                    <a:lstStyle/>
                    <a:p>
                      <a:pPr indent="-342900" lvl="0" marL="342900" marR="0" rtl="0" algn="just">
                        <a:lnSpc>
                          <a:spcPct val="115000"/>
                        </a:lnSpc>
                        <a:spcBef>
                          <a:spcPts val="0"/>
                        </a:spcBef>
                        <a:spcAft>
                          <a:spcPts val="0"/>
                        </a:spcAft>
                        <a:buClr>
                          <a:schemeClr val="dk1"/>
                        </a:buClr>
                        <a:buSzPts val="2000"/>
                        <a:buFont typeface="Noto Sans Symbols"/>
                        <a:buChar char="▪"/>
                      </a:pPr>
                      <a:r>
                        <a:rPr lang="en-US" sz="2000" u="none" cap="none" strike="noStrike"/>
                        <a:t>Recommendations</a:t>
                      </a:r>
                      <a:endParaRPr sz="2000" u="none" cap="none" strike="noStrike">
                        <a:latin typeface="Calibri"/>
                        <a:ea typeface="Calibri"/>
                        <a:cs typeface="Calibri"/>
                        <a:sym typeface="Calibri"/>
                      </a:endParaRPr>
                    </a:p>
                  </a:txBody>
                  <a:tcPr marT="0" marB="0" marR="68575" marL="68575"/>
                </a:tc>
              </a:tr>
              <a:tr h="383700">
                <a:tc>
                  <a:txBody>
                    <a:bodyPr/>
                    <a:lstStyle/>
                    <a:p>
                      <a:pPr indent="-342900" lvl="0" marL="342900" marR="0" rtl="0" algn="just">
                        <a:lnSpc>
                          <a:spcPct val="115000"/>
                        </a:lnSpc>
                        <a:spcBef>
                          <a:spcPts val="0"/>
                        </a:spcBef>
                        <a:spcAft>
                          <a:spcPts val="0"/>
                        </a:spcAft>
                        <a:buClr>
                          <a:schemeClr val="dk1"/>
                        </a:buClr>
                        <a:buSzPts val="2000"/>
                        <a:buFont typeface="Noto Sans Symbols"/>
                        <a:buChar char="▪"/>
                      </a:pPr>
                      <a:r>
                        <a:rPr lang="en-US" sz="2000" u="none" cap="none" strike="noStrike"/>
                        <a:t>Bibliography</a:t>
                      </a:r>
                      <a:endParaRPr sz="2000" u="none" cap="none" strike="noStrike">
                        <a:latin typeface="Calibri"/>
                        <a:ea typeface="Calibri"/>
                        <a:cs typeface="Calibri"/>
                        <a:sym typeface="Calibri"/>
                      </a:endParaRPr>
                    </a:p>
                  </a:txBody>
                  <a:tcPr marT="0" marB="0" marR="68575" marL="68575"/>
                </a:tc>
              </a:tr>
              <a:tr h="393350">
                <a:tc>
                  <a:txBody>
                    <a:bodyPr/>
                    <a:lstStyle/>
                    <a:p>
                      <a:pPr indent="-342900" lvl="0" marL="342900" marR="0" rtl="0" algn="just">
                        <a:lnSpc>
                          <a:spcPct val="115000"/>
                        </a:lnSpc>
                        <a:spcBef>
                          <a:spcPts val="0"/>
                        </a:spcBef>
                        <a:spcAft>
                          <a:spcPts val="0"/>
                        </a:spcAft>
                        <a:buClr>
                          <a:schemeClr val="dk1"/>
                        </a:buClr>
                        <a:buSzPts val="2000"/>
                        <a:buFont typeface="Noto Sans Symbols"/>
                        <a:buChar char="▪"/>
                      </a:pPr>
                      <a:r>
                        <a:rPr lang="en-US" sz="2000" u="none" cap="none" strike="noStrike"/>
                        <a:t>Glossary</a:t>
                      </a:r>
                      <a:endParaRPr sz="2000" u="none" cap="none" strike="noStrike">
                        <a:latin typeface="Calibri"/>
                        <a:ea typeface="Calibri"/>
                        <a:cs typeface="Calibri"/>
                        <a:sym typeface="Calibri"/>
                      </a:endParaRPr>
                    </a:p>
                  </a:txBody>
                  <a:tcPr marT="0" marB="0" marR="68575" marL="68575"/>
                </a:tc>
              </a:tr>
              <a:tr h="366325">
                <a:tc>
                  <a:txBody>
                    <a:bodyPr/>
                    <a:lstStyle/>
                    <a:p>
                      <a:pPr indent="-342900" lvl="0" marL="342900" marR="0" rtl="0" algn="just">
                        <a:lnSpc>
                          <a:spcPct val="115000"/>
                        </a:lnSpc>
                        <a:spcBef>
                          <a:spcPts val="0"/>
                        </a:spcBef>
                        <a:spcAft>
                          <a:spcPts val="0"/>
                        </a:spcAft>
                        <a:buClr>
                          <a:schemeClr val="dk1"/>
                        </a:buClr>
                        <a:buSzPts val="2000"/>
                        <a:buFont typeface="Noto Sans Symbols"/>
                        <a:buChar char="▪"/>
                      </a:pPr>
                      <a:r>
                        <a:rPr lang="en-US" sz="2000" u="none" cap="none" strike="noStrike"/>
                        <a:t>Index</a:t>
                      </a:r>
                      <a:endParaRPr sz="2000" u="none" cap="none" strike="noStrike">
                        <a:latin typeface="Calibri"/>
                        <a:ea typeface="Calibri"/>
                        <a:cs typeface="Calibri"/>
                        <a:sym typeface="Calibri"/>
                      </a:endParaRPr>
                    </a:p>
                  </a:txBody>
                  <a:tcPr marT="0" marB="0" marR="68575" marL="68575"/>
                </a:tc>
              </a:tr>
              <a:tr h="366325">
                <a:tc>
                  <a:txBody>
                    <a:bodyPr/>
                    <a:lstStyle/>
                    <a:p>
                      <a:pPr indent="-342900" lvl="0" marL="342900" marR="0" rtl="0" algn="just">
                        <a:lnSpc>
                          <a:spcPct val="115000"/>
                        </a:lnSpc>
                        <a:spcBef>
                          <a:spcPts val="0"/>
                        </a:spcBef>
                        <a:spcAft>
                          <a:spcPts val="0"/>
                        </a:spcAft>
                        <a:buClr>
                          <a:schemeClr val="dk1"/>
                        </a:buClr>
                        <a:buSzPts val="2000"/>
                        <a:buFont typeface="Noto Sans Symbols"/>
                        <a:buChar char="▪"/>
                      </a:pPr>
                      <a:r>
                        <a:rPr lang="en-US" sz="2000" u="none" cap="none" strike="noStrike"/>
                        <a:t>Illustrations</a:t>
                      </a:r>
                      <a:endParaRPr sz="2000" u="none" cap="none" strike="noStrike">
                        <a:latin typeface="Calibri"/>
                        <a:ea typeface="Calibri"/>
                        <a:cs typeface="Calibri"/>
                        <a:sym typeface="Calibri"/>
                      </a:endParaRPr>
                    </a:p>
                  </a:txBody>
                  <a:tcPr marT="0" marB="0" marR="68575" marL="68575"/>
                </a:tc>
              </a:tr>
            </a:tbl>
          </a:graphicData>
        </a:graphic>
      </p:graphicFrame>
      <p:sp>
        <p:nvSpPr>
          <p:cNvPr id="256" name="Google Shape;256;p26"/>
          <p:cNvSpPr/>
          <p:nvPr/>
        </p:nvSpPr>
        <p:spPr>
          <a:xfrm>
            <a:off x="179512" y="339044"/>
            <a:ext cx="8208912" cy="923330"/>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Book Antiqua"/>
              <a:buNone/>
            </a:pPr>
            <a:r>
              <a:rPr b="1" i="0" lang="en-US" sz="1800" u="none" cap="none" strike="noStrike">
                <a:solidFill>
                  <a:srgbClr val="000000"/>
                </a:solidFill>
                <a:latin typeface="Book Antiqua"/>
                <a:ea typeface="Book Antiqua"/>
                <a:cs typeface="Book Antiqua"/>
                <a:sym typeface="Book Antiqua"/>
              </a:rPr>
              <a:t>2. Project Report:</a:t>
            </a:r>
            <a:r>
              <a:rPr b="0" i="0" lang="en-US" sz="1800" u="none" cap="none" strike="noStrike">
                <a:solidFill>
                  <a:srgbClr val="000000"/>
                </a:solidFill>
                <a:latin typeface="Book Antiqua"/>
                <a:ea typeface="Book Antiqua"/>
                <a:cs typeface="Book Antiqua"/>
                <a:sym typeface="Book Antiqua"/>
              </a:rPr>
              <a:t> The project report is more Complex than an event report. It is a subject matter that usually has greater significance and a more detailed layout.</a:t>
            </a:r>
            <a:endParaRPr b="0" i="0" sz="1100" u="none" cap="none" strike="noStrike">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7"/>
          <p:cNvSpPr/>
          <p:nvPr/>
        </p:nvSpPr>
        <p:spPr>
          <a:xfrm>
            <a:off x="107504" y="188640"/>
            <a:ext cx="8280920" cy="649408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600">
                <a:solidFill>
                  <a:schemeClr val="dk1"/>
                </a:solidFill>
                <a:latin typeface="Calibri"/>
                <a:ea typeface="Calibri"/>
                <a:cs typeface="Calibri"/>
                <a:sym typeface="Calibri"/>
              </a:rPr>
              <a:t>3.  Book Report: </a:t>
            </a:r>
            <a:r>
              <a:rPr lang="en-US" sz="2600">
                <a:solidFill>
                  <a:schemeClr val="dk1"/>
                </a:solidFill>
                <a:latin typeface="Calibri"/>
                <a:ea typeface="Calibri"/>
                <a:cs typeface="Calibri"/>
                <a:sym typeface="Calibri"/>
              </a:rPr>
              <a:t>A book report should have an introduction, a body and a conclusion.</a:t>
            </a:r>
            <a:endParaRPr sz="2600">
              <a:solidFill>
                <a:schemeClr val="dk1"/>
              </a:solidFill>
              <a:latin typeface="Calibri"/>
              <a:ea typeface="Calibri"/>
              <a:cs typeface="Calibri"/>
              <a:sym typeface="Calibri"/>
            </a:endParaRPr>
          </a:p>
          <a:p>
            <a:pPr indent="0" lvl="0" marL="0" marR="0" rtl="0" algn="just">
              <a:spcBef>
                <a:spcPts val="0"/>
              </a:spcBef>
              <a:spcAft>
                <a:spcPts val="0"/>
              </a:spcAft>
              <a:buNone/>
            </a:pPr>
            <a:r>
              <a:rPr b="1" lang="en-US" sz="2600">
                <a:solidFill>
                  <a:schemeClr val="dk1"/>
                </a:solidFill>
                <a:latin typeface="Calibri"/>
                <a:ea typeface="Calibri"/>
                <a:cs typeface="Calibri"/>
                <a:sym typeface="Calibri"/>
              </a:rPr>
              <a:t> </a:t>
            </a:r>
            <a:endParaRPr sz="2600">
              <a:solidFill>
                <a:schemeClr val="dk1"/>
              </a:solidFill>
              <a:latin typeface="Calibri"/>
              <a:ea typeface="Calibri"/>
              <a:cs typeface="Calibri"/>
              <a:sym typeface="Calibri"/>
            </a:endParaRPr>
          </a:p>
          <a:p>
            <a:pPr indent="0" lvl="0" marL="0" marR="0" rtl="0" algn="just">
              <a:spcBef>
                <a:spcPts val="0"/>
              </a:spcBef>
              <a:spcAft>
                <a:spcPts val="0"/>
              </a:spcAft>
              <a:buNone/>
            </a:pPr>
            <a:r>
              <a:rPr b="1" lang="en-US" sz="2600">
                <a:solidFill>
                  <a:schemeClr val="dk1"/>
                </a:solidFill>
                <a:latin typeface="Calibri"/>
                <a:ea typeface="Calibri"/>
                <a:cs typeface="Calibri"/>
                <a:sym typeface="Calibri"/>
              </a:rPr>
              <a:t>Introduction: </a:t>
            </a:r>
            <a:r>
              <a:rPr lang="en-US" sz="2600">
                <a:solidFill>
                  <a:schemeClr val="dk1"/>
                </a:solidFill>
                <a:latin typeface="Calibri"/>
                <a:ea typeface="Calibri"/>
                <a:cs typeface="Calibri"/>
                <a:sym typeface="Calibri"/>
              </a:rPr>
              <a:t>The first paragraph should introduce the whole report. It must give information about the title, the author, the year of publication, a brief description of the setting of the story.</a:t>
            </a:r>
            <a:endParaRPr sz="2600">
              <a:solidFill>
                <a:schemeClr val="dk1"/>
              </a:solidFill>
              <a:latin typeface="Calibri"/>
              <a:ea typeface="Calibri"/>
              <a:cs typeface="Calibri"/>
              <a:sym typeface="Calibri"/>
            </a:endParaRPr>
          </a:p>
          <a:p>
            <a:pPr indent="0" lvl="0" marL="0" marR="0" rtl="0" algn="just">
              <a:spcBef>
                <a:spcPts val="0"/>
              </a:spcBef>
              <a:spcAft>
                <a:spcPts val="0"/>
              </a:spcAft>
              <a:buNone/>
            </a:pPr>
            <a:r>
              <a:rPr lang="en-US" sz="2600">
                <a:solidFill>
                  <a:schemeClr val="dk1"/>
                </a:solidFill>
                <a:latin typeface="Calibri"/>
                <a:ea typeface="Calibri"/>
                <a:cs typeface="Calibri"/>
                <a:sym typeface="Calibri"/>
              </a:rPr>
              <a:t> </a:t>
            </a:r>
            <a:endParaRPr sz="2600">
              <a:solidFill>
                <a:schemeClr val="dk1"/>
              </a:solidFill>
              <a:latin typeface="Calibri"/>
              <a:ea typeface="Calibri"/>
              <a:cs typeface="Calibri"/>
              <a:sym typeface="Calibri"/>
            </a:endParaRPr>
          </a:p>
          <a:p>
            <a:pPr indent="0" lvl="0" marL="0" marR="0" rtl="0" algn="just">
              <a:spcBef>
                <a:spcPts val="0"/>
              </a:spcBef>
              <a:spcAft>
                <a:spcPts val="0"/>
              </a:spcAft>
              <a:buNone/>
            </a:pPr>
            <a:r>
              <a:rPr b="1" lang="en-US" sz="2600">
                <a:solidFill>
                  <a:schemeClr val="dk1"/>
                </a:solidFill>
                <a:latin typeface="Calibri"/>
                <a:ea typeface="Calibri"/>
                <a:cs typeface="Calibri"/>
                <a:sym typeface="Calibri"/>
              </a:rPr>
              <a:t>Body of the book report:</a:t>
            </a:r>
            <a:r>
              <a:rPr lang="en-US" sz="2600">
                <a:solidFill>
                  <a:schemeClr val="dk1"/>
                </a:solidFill>
                <a:latin typeface="Calibri"/>
                <a:ea typeface="Calibri"/>
                <a:cs typeface="Calibri"/>
                <a:sym typeface="Calibri"/>
              </a:rPr>
              <a:t> is the heart of the report. It introduces all the main characters, describes the conflict in the story and finally talks of how the conflict is resolved. This part of the report the way it is written is critical to the value of the whole report.</a:t>
            </a:r>
            <a:endParaRPr sz="2600">
              <a:solidFill>
                <a:schemeClr val="dk1"/>
              </a:solidFill>
              <a:latin typeface="Calibri"/>
              <a:ea typeface="Calibri"/>
              <a:cs typeface="Calibri"/>
              <a:sym typeface="Calibri"/>
            </a:endParaRPr>
          </a:p>
          <a:p>
            <a:pPr indent="0" lvl="0" marL="0" marR="0" rtl="0" algn="just">
              <a:spcBef>
                <a:spcPts val="0"/>
              </a:spcBef>
              <a:spcAft>
                <a:spcPts val="0"/>
              </a:spcAft>
              <a:buNone/>
            </a:pPr>
            <a:r>
              <a:rPr b="1" lang="en-US" sz="2600">
                <a:solidFill>
                  <a:schemeClr val="dk1"/>
                </a:solidFill>
                <a:latin typeface="Calibri"/>
                <a:ea typeface="Calibri"/>
                <a:cs typeface="Calibri"/>
                <a:sym typeface="Calibri"/>
              </a:rPr>
              <a:t>Conclusion:</a:t>
            </a:r>
            <a:r>
              <a:rPr lang="en-US" sz="2600">
                <a:solidFill>
                  <a:schemeClr val="dk1"/>
                </a:solidFill>
                <a:latin typeface="Calibri"/>
                <a:ea typeface="Calibri"/>
                <a:cs typeface="Calibri"/>
                <a:sym typeface="Calibri"/>
              </a:rPr>
              <a:t> The concluding paragraph reveals the reader’s own evaluation or personal opinion of the book. It must also identify the strengths and weaknesses of the book.</a:t>
            </a:r>
            <a:endParaRPr sz="26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8"/>
          <p:cNvSpPr txBox="1"/>
          <p:nvPr>
            <p:ph type="title"/>
          </p:nvPr>
        </p:nvSpPr>
        <p:spPr>
          <a:xfrm>
            <a:off x="467544" y="2204864"/>
            <a:ext cx="7620000" cy="2808312"/>
          </a:xfrm>
          <a:prstGeom prst="rect">
            <a:avLst/>
          </a:prstGeom>
          <a:noFill/>
          <a:ln>
            <a:noFill/>
          </a:ln>
        </p:spPr>
        <p:txBody>
          <a:bodyPr anchorCtr="0" anchor="ctr" bIns="45700" lIns="91425" spcFirstLastPara="1" rIns="91425" wrap="square" tIns="45700">
            <a:noAutofit/>
          </a:bodyPr>
          <a:lstStyle/>
          <a:p>
            <a:pPr indent="-457200" lvl="0" marL="457200" rtl="0" algn="ctr">
              <a:spcBef>
                <a:spcPts val="0"/>
              </a:spcBef>
              <a:spcAft>
                <a:spcPts val="0"/>
              </a:spcAft>
              <a:buClr>
                <a:srgbClr val="0E101A"/>
              </a:buClr>
              <a:buSzPts val="4800"/>
              <a:buFont typeface="Arial"/>
              <a:buNone/>
            </a:pPr>
            <a:r>
              <a:rPr b="1" lang="en-US" sz="4800">
                <a:solidFill>
                  <a:srgbClr val="0E101A"/>
                </a:solidFill>
                <a:latin typeface="Arial"/>
                <a:ea typeface="Arial"/>
                <a:cs typeface="Arial"/>
                <a:sym typeface="Arial"/>
              </a:rPr>
              <a:t>Introduction to Technical Proposal writing:</a:t>
            </a:r>
            <a:br>
              <a:rPr b="1" lang="en-US" sz="4800">
                <a:solidFill>
                  <a:srgbClr val="0E101A"/>
                </a:solidFill>
                <a:latin typeface="Arial"/>
                <a:ea typeface="Arial"/>
                <a:cs typeface="Arial"/>
                <a:sym typeface="Arial"/>
              </a:rPr>
            </a:br>
            <a:br>
              <a:rPr b="1" lang="en-US" sz="4800">
                <a:solidFill>
                  <a:srgbClr val="0E101A"/>
                </a:solidFill>
                <a:latin typeface="Arial"/>
                <a:ea typeface="Arial"/>
                <a:cs typeface="Arial"/>
                <a:sym typeface="Arial"/>
              </a:rPr>
            </a:br>
            <a:r>
              <a:rPr b="1" lang="en-US" sz="4000">
                <a:solidFill>
                  <a:srgbClr val="0E101A"/>
                </a:solidFill>
                <a:latin typeface="Arial"/>
                <a:ea typeface="Arial"/>
                <a:cs typeface="Arial"/>
                <a:sym typeface="Arial"/>
              </a:rPr>
              <a:t>Types of Technical proposals</a:t>
            </a:r>
            <a:br>
              <a:rPr b="1" lang="en-US" sz="4000">
                <a:solidFill>
                  <a:srgbClr val="0E101A"/>
                </a:solidFill>
                <a:latin typeface="Arial"/>
                <a:ea typeface="Arial"/>
                <a:cs typeface="Arial"/>
                <a:sym typeface="Arial"/>
              </a:rPr>
            </a:br>
            <a:r>
              <a:rPr b="1" lang="en-US" sz="4000">
                <a:solidFill>
                  <a:srgbClr val="0E101A"/>
                </a:solidFill>
                <a:latin typeface="Arial"/>
                <a:ea typeface="Arial"/>
                <a:cs typeface="Arial"/>
                <a:sym typeface="Arial"/>
              </a:rPr>
              <a:t> </a:t>
            </a:r>
            <a:br>
              <a:rPr b="1" lang="en-US" sz="4000">
                <a:solidFill>
                  <a:srgbClr val="0E101A"/>
                </a:solidFill>
                <a:latin typeface="Arial"/>
                <a:ea typeface="Arial"/>
                <a:cs typeface="Arial"/>
                <a:sym typeface="Arial"/>
              </a:rPr>
            </a:br>
            <a:r>
              <a:rPr b="1" lang="en-US" sz="4000">
                <a:solidFill>
                  <a:srgbClr val="0E101A"/>
                </a:solidFill>
                <a:latin typeface="Arial"/>
                <a:ea typeface="Arial"/>
                <a:cs typeface="Arial"/>
                <a:sym typeface="Arial"/>
              </a:rPr>
              <a:t>Characteristics of Technical Proposals</a:t>
            </a:r>
            <a:br>
              <a:rPr lang="en-US" sz="4800">
                <a:solidFill>
                  <a:srgbClr val="0E101A"/>
                </a:solidFill>
                <a:latin typeface="Arial"/>
                <a:ea typeface="Arial"/>
                <a:cs typeface="Arial"/>
                <a:sym typeface="Arial"/>
              </a:rPr>
            </a:b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9"/>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t/>
            </a:r>
            <a:endParaRPr/>
          </a:p>
        </p:txBody>
      </p:sp>
      <p:sp>
        <p:nvSpPr>
          <p:cNvPr id="272" name="Google Shape;272;p29"/>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p>
            <a:pPr indent="-88900" lvl="0" marL="342900" rtl="0" algn="l">
              <a:spcBef>
                <a:spcPts val="0"/>
              </a:spcBef>
              <a:spcAft>
                <a:spcPts val="0"/>
              </a:spcAft>
              <a:buSzPts val="2200"/>
              <a:buNone/>
            </a:pPr>
            <a:r>
              <a:t/>
            </a:r>
            <a:endParaRPr/>
          </a:p>
        </p:txBody>
      </p:sp>
      <p:pic>
        <p:nvPicPr>
          <p:cNvPr descr="Introduction: A proposal is an offer by one party to provide a product or service to another party in exchange for money. ..." id="273" name="Google Shape;273;p29"/>
          <p:cNvPicPr preferRelativeResize="0"/>
          <p:nvPr/>
        </p:nvPicPr>
        <p:blipFill rotWithShape="1">
          <a:blip r:embed="rId3">
            <a:alphaModFix/>
          </a:blip>
          <a:srcRect b="0" l="0" r="0" t="0"/>
          <a:stretch/>
        </p:blipFill>
        <p:spPr>
          <a:xfrm>
            <a:off x="11832" y="-171401"/>
            <a:ext cx="8520608" cy="70294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3"/>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t/>
            </a:r>
            <a:endParaRPr/>
          </a:p>
        </p:txBody>
      </p:sp>
      <p:sp>
        <p:nvSpPr>
          <p:cNvPr id="105" name="Google Shape;105;p3"/>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p>
            <a:pPr indent="-88900" lvl="0" marL="342900" rtl="0" algn="l">
              <a:spcBef>
                <a:spcPts val="0"/>
              </a:spcBef>
              <a:spcAft>
                <a:spcPts val="0"/>
              </a:spcAft>
              <a:buSzPts val="2200"/>
              <a:buNone/>
            </a:pPr>
            <a:r>
              <a:t/>
            </a:r>
            <a:endParaRPr/>
          </a:p>
        </p:txBody>
      </p:sp>
      <p:pic>
        <p:nvPicPr>
          <p:cNvPr descr="Definition&#10;Technical writing is a type of writing where the&#10;author is writing about a particular subject that&#10;requires dir..." id="106" name="Google Shape;106;p3"/>
          <p:cNvPicPr preferRelativeResize="0"/>
          <p:nvPr/>
        </p:nvPicPr>
        <p:blipFill rotWithShape="1">
          <a:blip r:embed="rId3">
            <a:alphaModFix/>
          </a:blip>
          <a:srcRect b="0" l="0" r="0" t="0"/>
          <a:stretch/>
        </p:blipFill>
        <p:spPr>
          <a:xfrm>
            <a:off x="-36512" y="139079"/>
            <a:ext cx="8496944" cy="679512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0"/>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t/>
            </a:r>
            <a:endParaRPr/>
          </a:p>
        </p:txBody>
      </p:sp>
      <p:sp>
        <p:nvSpPr>
          <p:cNvPr id="279" name="Google Shape;279;p30"/>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p>
            <a:pPr indent="-88900" lvl="0" marL="342900" rtl="0" algn="l">
              <a:spcBef>
                <a:spcPts val="0"/>
              </a:spcBef>
              <a:spcAft>
                <a:spcPts val="0"/>
              </a:spcAft>
              <a:buSzPts val="2200"/>
              <a:buNone/>
            </a:pPr>
            <a:r>
              <a:t/>
            </a:r>
            <a:endParaRPr/>
          </a:p>
        </p:txBody>
      </p:sp>
      <p:pic>
        <p:nvPicPr>
          <p:cNvPr descr="Purposes To sale To survey To plan To conduct To train To improve " id="280" name="Google Shape;280;p30"/>
          <p:cNvPicPr preferRelativeResize="0"/>
          <p:nvPr/>
        </p:nvPicPr>
        <p:blipFill rotWithShape="1">
          <a:blip r:embed="rId3">
            <a:alphaModFix/>
          </a:blip>
          <a:srcRect b="0" l="0" r="0" t="0"/>
          <a:stretch/>
        </p:blipFill>
        <p:spPr>
          <a:xfrm>
            <a:off x="11148" y="-9129"/>
            <a:ext cx="8521291" cy="686712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1"/>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t/>
            </a:r>
            <a:endParaRPr/>
          </a:p>
        </p:txBody>
      </p:sp>
      <p:sp>
        <p:nvSpPr>
          <p:cNvPr id="286" name="Google Shape;286;p31"/>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p>
            <a:pPr indent="-88900" lvl="0" marL="342900" rtl="0" algn="l">
              <a:spcBef>
                <a:spcPts val="0"/>
              </a:spcBef>
              <a:spcAft>
                <a:spcPts val="0"/>
              </a:spcAft>
              <a:buSzPts val="2200"/>
              <a:buNone/>
            </a:pPr>
            <a:r>
              <a:t/>
            </a:r>
            <a:endParaRPr/>
          </a:p>
        </p:txBody>
      </p:sp>
      <p:pic>
        <p:nvPicPr>
          <p:cNvPr descr="Proposals are… Valuable records to maintain Index documents of company’s growth Means of financial returns Tools to promot..." id="287" name="Google Shape;287;p31"/>
          <p:cNvPicPr preferRelativeResize="0"/>
          <p:nvPr/>
        </p:nvPicPr>
        <p:blipFill rotWithShape="1">
          <a:blip r:embed="rId3">
            <a:alphaModFix/>
          </a:blip>
          <a:srcRect b="0" l="0" r="0" t="0"/>
          <a:stretch/>
        </p:blipFill>
        <p:spPr>
          <a:xfrm>
            <a:off x="-36512" y="-27384"/>
            <a:ext cx="8496944" cy="688538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2"/>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t/>
            </a:r>
            <a:endParaRPr/>
          </a:p>
        </p:txBody>
      </p:sp>
      <p:sp>
        <p:nvSpPr>
          <p:cNvPr id="294" name="Google Shape;294;p32"/>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p>
            <a:pPr indent="-88900" lvl="0" marL="342900" rtl="0" algn="l">
              <a:spcBef>
                <a:spcPts val="0"/>
              </a:spcBef>
              <a:spcAft>
                <a:spcPts val="0"/>
              </a:spcAft>
              <a:buSzPts val="2200"/>
              <a:buNone/>
            </a:pPr>
            <a:r>
              <a:t/>
            </a:r>
            <a:endParaRPr/>
          </a:p>
        </p:txBody>
      </p:sp>
      <p:pic>
        <p:nvPicPr>
          <p:cNvPr descr="Types Sales proposal Solicited proposal Unsolicited proposal Research proposal " id="295" name="Google Shape;295;p32"/>
          <p:cNvPicPr preferRelativeResize="0"/>
          <p:nvPr/>
        </p:nvPicPr>
        <p:blipFill rotWithShape="1">
          <a:blip r:embed="rId3">
            <a:alphaModFix/>
          </a:blip>
          <a:srcRect b="0" l="0" r="0" t="0"/>
          <a:stretch/>
        </p:blipFill>
        <p:spPr>
          <a:xfrm>
            <a:off x="-36512" y="-27384"/>
            <a:ext cx="8424936" cy="688538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3"/>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t/>
            </a:r>
            <a:endParaRPr/>
          </a:p>
        </p:txBody>
      </p:sp>
      <p:sp>
        <p:nvSpPr>
          <p:cNvPr id="301" name="Google Shape;301;p33"/>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p>
            <a:pPr indent="-88900" lvl="0" marL="342900" rtl="0" algn="l">
              <a:spcBef>
                <a:spcPts val="0"/>
              </a:spcBef>
              <a:spcAft>
                <a:spcPts val="0"/>
              </a:spcAft>
              <a:buSzPts val="2200"/>
              <a:buNone/>
            </a:pPr>
            <a:r>
              <a:t/>
            </a:r>
            <a:endParaRPr/>
          </a:p>
        </p:txBody>
      </p:sp>
      <p:pic>
        <p:nvPicPr>
          <p:cNvPr descr="Characteristics Demonstrates needs Creative Informality and personal approach to some extent Keeping in view customer’s fi..." id="302" name="Google Shape;302;p33"/>
          <p:cNvPicPr preferRelativeResize="0"/>
          <p:nvPr/>
        </p:nvPicPr>
        <p:blipFill rotWithShape="1">
          <a:blip r:embed="rId3">
            <a:alphaModFix/>
          </a:blip>
          <a:srcRect b="0" l="0" r="0" t="0"/>
          <a:stretch/>
        </p:blipFill>
        <p:spPr>
          <a:xfrm>
            <a:off x="35496" y="-27384"/>
            <a:ext cx="8496944" cy="688538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4"/>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t/>
            </a:r>
            <a:endParaRPr/>
          </a:p>
        </p:txBody>
      </p:sp>
      <p:sp>
        <p:nvSpPr>
          <p:cNvPr id="308" name="Google Shape;308;p34"/>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p>
            <a:pPr indent="-88900" lvl="0" marL="342900" rtl="0" algn="l">
              <a:spcBef>
                <a:spcPts val="0"/>
              </a:spcBef>
              <a:spcAft>
                <a:spcPts val="0"/>
              </a:spcAft>
              <a:buSzPts val="2200"/>
              <a:buNone/>
            </a:pPr>
            <a:r>
              <a:t/>
            </a:r>
            <a:endParaRPr/>
          </a:p>
        </p:txBody>
      </p:sp>
      <p:pic>
        <p:nvPicPr>
          <p:cNvPr descr="Structure-Elements 1-Prefatory Parts: -Title page -Letter of transmittal  -Draft contract -Table of contents -List of tabl..." id="309" name="Google Shape;309;p34"/>
          <p:cNvPicPr preferRelativeResize="0"/>
          <p:nvPr/>
        </p:nvPicPr>
        <p:blipFill rotWithShape="1">
          <a:blip r:embed="rId3">
            <a:alphaModFix/>
          </a:blip>
          <a:srcRect b="0" l="0" r="0" t="0"/>
          <a:stretch/>
        </p:blipFill>
        <p:spPr>
          <a:xfrm>
            <a:off x="-36512" y="-81137"/>
            <a:ext cx="8568952" cy="693913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5"/>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t/>
            </a:r>
            <a:endParaRPr/>
          </a:p>
        </p:txBody>
      </p:sp>
      <p:sp>
        <p:nvSpPr>
          <p:cNvPr id="315" name="Google Shape;315;p35"/>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p>
            <a:pPr indent="-88900" lvl="0" marL="342900" rtl="0" algn="l">
              <a:spcBef>
                <a:spcPts val="0"/>
              </a:spcBef>
              <a:spcAft>
                <a:spcPts val="0"/>
              </a:spcAft>
              <a:buSzPts val="2200"/>
              <a:buNone/>
            </a:pPr>
            <a:r>
              <a:t/>
            </a:r>
            <a:endParaRPr/>
          </a:p>
        </p:txBody>
      </p:sp>
      <p:pic>
        <p:nvPicPr>
          <p:cNvPr descr="Structure-Elements 2-Body of proposal: *Introduction: -Problem -Need -Background -Objectives -Scope and limitation *Techni..." id="316" name="Google Shape;316;p35"/>
          <p:cNvPicPr preferRelativeResize="0"/>
          <p:nvPr/>
        </p:nvPicPr>
        <p:blipFill rotWithShape="1">
          <a:blip r:embed="rId3">
            <a:alphaModFix/>
          </a:blip>
          <a:srcRect b="0" l="0" r="0" t="0"/>
          <a:stretch/>
        </p:blipFill>
        <p:spPr>
          <a:xfrm>
            <a:off x="35495" y="-27384"/>
            <a:ext cx="8448935" cy="688538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6"/>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t/>
            </a:r>
            <a:endParaRPr/>
          </a:p>
        </p:txBody>
      </p:sp>
      <p:sp>
        <p:nvSpPr>
          <p:cNvPr id="322" name="Google Shape;322;p36"/>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p>
            <a:pPr indent="-88900" lvl="0" marL="342900" rtl="0" algn="l">
              <a:spcBef>
                <a:spcPts val="0"/>
              </a:spcBef>
              <a:spcAft>
                <a:spcPts val="0"/>
              </a:spcAft>
              <a:buSzPts val="2200"/>
              <a:buNone/>
            </a:pPr>
            <a:r>
              <a:t/>
            </a:r>
            <a:endParaRPr/>
          </a:p>
        </p:txBody>
      </p:sp>
      <p:pic>
        <p:nvPicPr>
          <p:cNvPr descr="Style &amp; Appearance Company logo Visual aids Graphs/Charts Consistency Accuracy Correctness Profeessional " id="323" name="Google Shape;323;p36"/>
          <p:cNvPicPr preferRelativeResize="0"/>
          <p:nvPr/>
        </p:nvPicPr>
        <p:blipFill rotWithShape="1">
          <a:blip r:embed="rId3">
            <a:alphaModFix/>
          </a:blip>
          <a:srcRect b="0" l="0" r="0" t="0"/>
          <a:stretch/>
        </p:blipFill>
        <p:spPr>
          <a:xfrm>
            <a:off x="-36512" y="-9129"/>
            <a:ext cx="8568952" cy="686712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7"/>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t/>
            </a:r>
            <a:endParaRPr/>
          </a:p>
        </p:txBody>
      </p:sp>
      <p:sp>
        <p:nvSpPr>
          <p:cNvPr id="329" name="Google Shape;329;p37"/>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p>
            <a:pPr indent="-88900" lvl="0" marL="342900" rtl="0" algn="l">
              <a:spcBef>
                <a:spcPts val="0"/>
              </a:spcBef>
              <a:spcAft>
                <a:spcPts val="0"/>
              </a:spcAft>
              <a:buSzPts val="2200"/>
              <a:buNone/>
            </a:pPr>
            <a:r>
              <a:t/>
            </a:r>
            <a:endParaRPr/>
          </a:p>
        </p:txBody>
      </p:sp>
      <p:pic>
        <p:nvPicPr>
          <p:cNvPr descr="Failure Factors 1-questionable project design 2-inadequate explanation of the research 3-lack of experience of the investi..." id="330" name="Google Shape;330;p37"/>
          <p:cNvPicPr preferRelativeResize="0"/>
          <p:nvPr/>
        </p:nvPicPr>
        <p:blipFill rotWithShape="1">
          <a:blip r:embed="rId3">
            <a:alphaModFix/>
          </a:blip>
          <a:srcRect b="0" l="0" r="0" t="0"/>
          <a:stretch/>
        </p:blipFill>
        <p:spPr>
          <a:xfrm>
            <a:off x="35496" y="-27384"/>
            <a:ext cx="8352924" cy="688538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8"/>
          <p:cNvSpPr txBox="1"/>
          <p:nvPr>
            <p:ph type="title"/>
          </p:nvPr>
        </p:nvSpPr>
        <p:spPr>
          <a:xfrm>
            <a:off x="467544" y="836712"/>
            <a:ext cx="7620000" cy="460851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E101A"/>
              </a:buClr>
              <a:buSzPts val="6600"/>
              <a:buFont typeface="Arial"/>
              <a:buNone/>
            </a:pPr>
            <a:r>
              <a:rPr b="1" lang="en-US" sz="6600">
                <a:solidFill>
                  <a:srgbClr val="0E101A"/>
                </a:solidFill>
                <a:latin typeface="Arial"/>
                <a:ea typeface="Arial"/>
                <a:cs typeface="Arial"/>
                <a:sym typeface="Arial"/>
              </a:rPr>
              <a:t>Grammar</a:t>
            </a:r>
            <a:br>
              <a:rPr b="1" lang="en-US" sz="6600">
                <a:solidFill>
                  <a:srgbClr val="0E101A"/>
                </a:solidFill>
                <a:latin typeface="Arial"/>
                <a:ea typeface="Arial"/>
                <a:cs typeface="Arial"/>
                <a:sym typeface="Arial"/>
              </a:rPr>
            </a:br>
            <a:br>
              <a:rPr b="1" lang="en-US" sz="6600">
                <a:solidFill>
                  <a:srgbClr val="0E101A"/>
                </a:solidFill>
                <a:latin typeface="Arial"/>
                <a:ea typeface="Arial"/>
                <a:cs typeface="Arial"/>
                <a:sym typeface="Arial"/>
              </a:rPr>
            </a:br>
            <a:r>
              <a:rPr b="1" lang="en-US" sz="6600">
                <a:solidFill>
                  <a:srgbClr val="0E101A"/>
                </a:solidFill>
                <a:latin typeface="Arial"/>
                <a:ea typeface="Arial"/>
                <a:cs typeface="Arial"/>
                <a:sym typeface="Arial"/>
              </a:rPr>
              <a:t>Voices </a:t>
            </a:r>
            <a:br>
              <a:rPr b="1" lang="en-US" sz="6600">
                <a:solidFill>
                  <a:srgbClr val="0E101A"/>
                </a:solidFill>
                <a:latin typeface="Arial"/>
                <a:ea typeface="Arial"/>
                <a:cs typeface="Arial"/>
                <a:sym typeface="Arial"/>
              </a:rPr>
            </a:br>
            <a:r>
              <a:rPr b="1" lang="en-US" sz="6600">
                <a:solidFill>
                  <a:srgbClr val="0E101A"/>
                </a:solidFill>
                <a:latin typeface="Arial"/>
                <a:ea typeface="Arial"/>
                <a:cs typeface="Arial"/>
                <a:sym typeface="Arial"/>
              </a:rPr>
              <a:t>&amp; </a:t>
            </a:r>
            <a:br>
              <a:rPr b="1" lang="en-US" sz="6600">
                <a:solidFill>
                  <a:srgbClr val="0E101A"/>
                </a:solidFill>
                <a:latin typeface="Arial"/>
                <a:ea typeface="Arial"/>
                <a:cs typeface="Arial"/>
                <a:sym typeface="Arial"/>
              </a:rPr>
            </a:br>
            <a:r>
              <a:rPr b="1" lang="en-US" sz="6600">
                <a:solidFill>
                  <a:srgbClr val="0E101A"/>
                </a:solidFill>
                <a:latin typeface="Arial"/>
                <a:ea typeface="Arial"/>
                <a:cs typeface="Arial"/>
                <a:sym typeface="Arial"/>
              </a:rPr>
              <a:t>Reported Speech</a:t>
            </a:r>
            <a:br>
              <a:rPr lang="en-US" sz="4000">
                <a:solidFill>
                  <a:schemeClr val="dk1"/>
                </a:solidFill>
                <a:latin typeface="Arial"/>
                <a:ea typeface="Arial"/>
                <a:cs typeface="Arial"/>
                <a:sym typeface="Arial"/>
              </a:rPr>
            </a:br>
            <a:endParaRPr sz="66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9"/>
          <p:cNvSpPr txBox="1"/>
          <p:nvPr>
            <p:ph type="ctrTitle"/>
          </p:nvPr>
        </p:nvSpPr>
        <p:spPr>
          <a:xfrm>
            <a:off x="120650" y="1660854"/>
            <a:ext cx="7118350" cy="890488"/>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4800"/>
              <a:buFont typeface="Cambria"/>
              <a:buNone/>
            </a:pPr>
            <a:r>
              <a:rPr b="1" lang="en-US" sz="4800"/>
              <a:t>Active and Passive Voice</a:t>
            </a:r>
            <a:endParaRPr/>
          </a:p>
        </p:txBody>
      </p:sp>
      <p:pic>
        <p:nvPicPr>
          <p:cNvPr descr="C:\Users\tbensinger\AppData\Local\Microsoft\Windows\Temporary Internet Files\Content.IE5\3FKEKFG0\MC900437041[1].png" id="341" name="Google Shape;341;p39"/>
          <p:cNvPicPr preferRelativeResize="0"/>
          <p:nvPr/>
        </p:nvPicPr>
        <p:blipFill rotWithShape="1">
          <a:blip r:embed="rId3">
            <a:alphaModFix/>
          </a:blip>
          <a:srcRect b="0" l="0" r="0" t="0"/>
          <a:stretch/>
        </p:blipFill>
        <p:spPr>
          <a:xfrm>
            <a:off x="1085850" y="4114800"/>
            <a:ext cx="1714500" cy="1714500"/>
          </a:xfrm>
          <a:prstGeom prst="rect">
            <a:avLst/>
          </a:prstGeom>
          <a:noFill/>
          <a:ln>
            <a:noFill/>
          </a:ln>
        </p:spPr>
      </p:pic>
      <p:pic>
        <p:nvPicPr>
          <p:cNvPr descr="C:\Users\tbensinger\AppData\Local\Microsoft\Windows\Temporary Internet Files\Content.IE5\3FKEKFG0\MC900437041[1].png" id="342" name="Google Shape;342;p39"/>
          <p:cNvPicPr preferRelativeResize="0"/>
          <p:nvPr/>
        </p:nvPicPr>
        <p:blipFill rotWithShape="1">
          <a:blip r:embed="rId3">
            <a:alphaModFix/>
          </a:blip>
          <a:srcRect b="0" l="0" r="0" t="0"/>
          <a:stretch/>
        </p:blipFill>
        <p:spPr>
          <a:xfrm>
            <a:off x="7239000" y="2557463"/>
            <a:ext cx="1714500" cy="1714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4"/>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t/>
            </a:r>
            <a:endParaRPr/>
          </a:p>
        </p:txBody>
      </p:sp>
      <p:sp>
        <p:nvSpPr>
          <p:cNvPr id="112" name="Google Shape;112;p4"/>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p>
            <a:pPr indent="-88900" lvl="0" marL="342900" rtl="0" algn="l">
              <a:spcBef>
                <a:spcPts val="0"/>
              </a:spcBef>
              <a:spcAft>
                <a:spcPts val="0"/>
              </a:spcAft>
              <a:buSzPts val="2200"/>
              <a:buNone/>
            </a:pPr>
            <a:r>
              <a:t/>
            </a:r>
            <a:endParaRPr/>
          </a:p>
        </p:txBody>
      </p:sp>
      <p:pic>
        <p:nvPicPr>
          <p:cNvPr descr="Goals&#10;•To deliver technical information for readers in a&#10;manner that is adapted to their needs, level of&#10;understanding, an..." id="113" name="Google Shape;113;p4"/>
          <p:cNvPicPr preferRelativeResize="0"/>
          <p:nvPr/>
        </p:nvPicPr>
        <p:blipFill rotWithShape="1">
          <a:blip r:embed="rId3">
            <a:alphaModFix/>
          </a:blip>
          <a:srcRect b="0" l="0" r="0" t="0"/>
          <a:stretch/>
        </p:blipFill>
        <p:spPr>
          <a:xfrm>
            <a:off x="-36512" y="48816"/>
            <a:ext cx="8496944" cy="688538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0"/>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776537"/>
              </a:buClr>
              <a:buSzPts val="4400"/>
              <a:buFont typeface="Cambria"/>
              <a:buNone/>
            </a:pPr>
            <a:r>
              <a:rPr b="1" lang="en-US" sz="4400">
                <a:solidFill>
                  <a:srgbClr val="776537"/>
                </a:solidFill>
              </a:rPr>
              <a:t>Verbs and Voice</a:t>
            </a:r>
            <a:endParaRPr/>
          </a:p>
        </p:txBody>
      </p:sp>
      <p:sp>
        <p:nvSpPr>
          <p:cNvPr id="349" name="Google Shape;349;p40"/>
          <p:cNvSpPr txBox="1"/>
          <p:nvPr>
            <p:ph idx="1" type="body"/>
          </p:nvPr>
        </p:nvSpPr>
        <p:spPr>
          <a:xfrm>
            <a:off x="251520" y="1628800"/>
            <a:ext cx="8003232" cy="4873625"/>
          </a:xfrm>
          <a:prstGeom prst="rect">
            <a:avLst/>
          </a:prstGeom>
          <a:noFill/>
          <a:ln>
            <a:noFill/>
          </a:ln>
        </p:spPr>
        <p:txBody>
          <a:bodyPr anchorCtr="0" anchor="t" bIns="45700" lIns="91425" spcFirstLastPara="1" rIns="91425" wrap="square" tIns="45700">
            <a:normAutofit/>
          </a:bodyPr>
          <a:lstStyle/>
          <a:p>
            <a:pPr indent="-274320" lvl="0" marL="274320" rtl="0" algn="just">
              <a:spcBef>
                <a:spcPts val="0"/>
              </a:spcBef>
              <a:spcAft>
                <a:spcPts val="0"/>
              </a:spcAft>
              <a:buSzPts val="4000"/>
              <a:buFont typeface="Noto Sans Symbols"/>
              <a:buChar char="🞆"/>
            </a:pPr>
            <a:r>
              <a:rPr lang="en-US" sz="4000" u="sng"/>
              <a:t>Voice</a:t>
            </a:r>
            <a:r>
              <a:rPr lang="en-US" sz="4000">
                <a:solidFill>
                  <a:schemeClr val="accent1"/>
                </a:solidFill>
              </a:rPr>
              <a:t> </a:t>
            </a:r>
            <a:r>
              <a:rPr lang="en-US" sz="4000"/>
              <a:t>is the form a verb takes to indicate whether the subject of the verb performs or receives the action.</a:t>
            </a:r>
            <a:endParaRPr/>
          </a:p>
          <a:p>
            <a:pPr indent="-274320" lvl="0" marL="274320" rtl="0" algn="just">
              <a:spcBef>
                <a:spcPts val="800"/>
              </a:spcBef>
              <a:spcAft>
                <a:spcPts val="0"/>
              </a:spcAft>
              <a:buSzPts val="4000"/>
              <a:buFont typeface="Noto Sans Symbols"/>
              <a:buChar char="🞆"/>
            </a:pPr>
            <a:r>
              <a:rPr lang="en-US" sz="4000"/>
              <a:t>There are two types of voice:  active voice and passive voice.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48"/>
                                        </p:tgtEl>
                                        <p:attrNameLst>
                                          <p:attrName>style.visibility</p:attrName>
                                        </p:attrNameLst>
                                      </p:cBhvr>
                                      <p:to>
                                        <p:strVal val="visible"/>
                                      </p:to>
                                    </p:set>
                                    <p:anim calcmode="lin" valueType="num">
                                      <p:cBhvr additive="base">
                                        <p:cTn dur="500"/>
                                        <p:tgtEl>
                                          <p:spTgt spid="34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49">
                                            <p:txEl>
                                              <p:pRg end="0" st="0"/>
                                            </p:txEl>
                                          </p:spTgt>
                                        </p:tgtEl>
                                        <p:attrNameLst>
                                          <p:attrName>style.visibility</p:attrName>
                                        </p:attrNameLst>
                                      </p:cBhvr>
                                      <p:to>
                                        <p:strVal val="visible"/>
                                      </p:to>
                                    </p:set>
                                    <p:anim calcmode="lin" valueType="num">
                                      <p:cBhvr additive="base">
                                        <p:cTn dur="500"/>
                                        <p:tgtEl>
                                          <p:spTgt spid="349">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49">
                                            <p:txEl>
                                              <p:pRg end="1" st="1"/>
                                            </p:txEl>
                                          </p:spTgt>
                                        </p:tgtEl>
                                        <p:attrNameLst>
                                          <p:attrName>style.visibility</p:attrName>
                                        </p:attrNameLst>
                                      </p:cBhvr>
                                      <p:to>
                                        <p:strVal val="visible"/>
                                      </p:to>
                                    </p:set>
                                    <p:anim calcmode="lin" valueType="num">
                                      <p:cBhvr additive="base">
                                        <p:cTn dur="500"/>
                                        <p:tgtEl>
                                          <p:spTgt spid="349">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1"/>
          <p:cNvSpPr txBox="1"/>
          <p:nvPr>
            <p:ph type="title"/>
          </p:nvPr>
        </p:nvSpPr>
        <p:spPr>
          <a:xfrm>
            <a:off x="255612" y="44624"/>
            <a:ext cx="7124700" cy="9239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000"/>
              <a:buFont typeface="Cambria"/>
              <a:buNone/>
            </a:pPr>
            <a:r>
              <a:rPr b="1" lang="en-US" sz="4000"/>
              <a:t>Active Voice</a:t>
            </a:r>
            <a:endParaRPr/>
          </a:p>
        </p:txBody>
      </p:sp>
      <p:sp>
        <p:nvSpPr>
          <p:cNvPr id="355" name="Google Shape;355;p41"/>
          <p:cNvSpPr txBox="1"/>
          <p:nvPr>
            <p:ph idx="1" type="body"/>
          </p:nvPr>
        </p:nvSpPr>
        <p:spPr>
          <a:xfrm>
            <a:off x="251520" y="1196752"/>
            <a:ext cx="7863780" cy="4721696"/>
          </a:xfrm>
          <a:prstGeom prst="rect">
            <a:avLst/>
          </a:prstGeom>
          <a:noFill/>
          <a:ln>
            <a:noFill/>
          </a:ln>
        </p:spPr>
        <p:txBody>
          <a:bodyPr anchorCtr="0" anchor="t" bIns="45700" lIns="91425" spcFirstLastPara="1" rIns="91425" wrap="square" tIns="45700">
            <a:normAutofit fontScale="25000" lnSpcReduction="20000"/>
          </a:bodyPr>
          <a:lstStyle/>
          <a:p>
            <a:pPr indent="0" lvl="0" marL="0" rtl="0" algn="just">
              <a:spcBef>
                <a:spcPts val="0"/>
              </a:spcBef>
              <a:spcAft>
                <a:spcPts val="0"/>
              </a:spcAft>
              <a:buSzPct val="100000"/>
              <a:buFont typeface="Noto Sans Symbols"/>
              <a:buNone/>
            </a:pPr>
            <a:r>
              <a:rPr lang="en-US" sz="12800"/>
              <a:t>Active voice is used to show that the subject of the sentence is performing or causing the action.</a:t>
            </a:r>
            <a:endParaRPr/>
          </a:p>
          <a:p>
            <a:pPr indent="0" lvl="0" marL="0" rtl="0" algn="just">
              <a:spcBef>
                <a:spcPts val="640"/>
              </a:spcBef>
              <a:spcAft>
                <a:spcPts val="0"/>
              </a:spcAft>
              <a:buSzPct val="100000"/>
              <a:buFont typeface="Noto Sans Symbols"/>
              <a:buNone/>
            </a:pPr>
            <a:r>
              <a:t/>
            </a:r>
            <a:endParaRPr sz="12800"/>
          </a:p>
          <a:p>
            <a:pPr indent="0" lvl="0" marL="0" rtl="0" algn="just">
              <a:spcBef>
                <a:spcPts val="640"/>
              </a:spcBef>
              <a:spcAft>
                <a:spcPts val="0"/>
              </a:spcAft>
              <a:buSzPct val="100000"/>
              <a:buFont typeface="Noto Sans Symbols"/>
              <a:buNone/>
            </a:pPr>
            <a:r>
              <a:rPr lang="en-US" sz="12800" u="sng"/>
              <a:t>Example:</a:t>
            </a:r>
            <a:endParaRPr/>
          </a:p>
          <a:p>
            <a:pPr indent="0" lvl="0" marL="0" rtl="0" algn="just">
              <a:spcBef>
                <a:spcPts val="640"/>
              </a:spcBef>
              <a:spcAft>
                <a:spcPts val="0"/>
              </a:spcAft>
              <a:buSzPct val="100000"/>
              <a:buNone/>
            </a:pPr>
            <a:r>
              <a:rPr lang="en-US" sz="12800"/>
              <a:t>Lebron threw the basketball before the buzzer. </a:t>
            </a:r>
            <a:endParaRPr/>
          </a:p>
          <a:p>
            <a:pPr indent="0" lvl="0" marL="0" rtl="0" algn="just">
              <a:spcBef>
                <a:spcPts val="640"/>
              </a:spcBef>
              <a:spcAft>
                <a:spcPts val="0"/>
              </a:spcAft>
              <a:buSzPct val="100000"/>
              <a:buNone/>
            </a:pPr>
            <a:r>
              <a:t/>
            </a:r>
            <a:endParaRPr sz="12800"/>
          </a:p>
          <a:p>
            <a:pPr indent="0" lvl="0" marL="0" rtl="0" algn="just">
              <a:spcBef>
                <a:spcPts val="640"/>
              </a:spcBef>
              <a:spcAft>
                <a:spcPts val="0"/>
              </a:spcAft>
              <a:buSzPct val="100000"/>
              <a:buNone/>
            </a:pPr>
            <a:r>
              <a:rPr lang="en-US" sz="12800"/>
              <a:t>Lebron shot the basketball from the free throw line.</a:t>
            </a:r>
            <a:endParaRPr/>
          </a:p>
          <a:p>
            <a:pPr indent="0" lvl="0" marL="0" rtl="0" algn="just">
              <a:spcBef>
                <a:spcPts val="640"/>
              </a:spcBef>
              <a:spcAft>
                <a:spcPts val="0"/>
              </a:spcAft>
              <a:buSzPct val="100000"/>
              <a:buNone/>
            </a:pPr>
            <a:r>
              <a:t/>
            </a:r>
            <a:endParaRPr sz="12800"/>
          </a:p>
          <a:p>
            <a:pPr indent="0" lvl="0" marL="0" rtl="0" algn="just">
              <a:spcBef>
                <a:spcPts val="640"/>
              </a:spcBef>
              <a:spcAft>
                <a:spcPts val="0"/>
              </a:spcAft>
              <a:buSzPct val="100000"/>
              <a:buNone/>
            </a:pPr>
            <a:r>
              <a:rPr lang="en-US" sz="12800"/>
              <a:t>Lebron scored three points.</a:t>
            </a:r>
            <a:endParaRPr/>
          </a:p>
          <a:p>
            <a:pPr indent="0" lvl="0" marL="0" rtl="0" algn="just">
              <a:spcBef>
                <a:spcPts val="140"/>
              </a:spcBef>
              <a:spcAft>
                <a:spcPts val="0"/>
              </a:spcAft>
              <a:buSzPct val="100000"/>
              <a:buFont typeface="Noto Sans Symbols"/>
              <a:buNone/>
            </a:pPr>
            <a:r>
              <a:t/>
            </a:r>
            <a:endParaRPr sz="2800"/>
          </a:p>
        </p:txBody>
      </p:sp>
      <p:pic>
        <p:nvPicPr>
          <p:cNvPr descr="C:\Users\tbensinger\AppData\Local\Microsoft\Windows\Temporary Internet Files\Content.IE5\3FKEKFG0\MC900441615[1].wmf" id="356" name="Google Shape;356;p41"/>
          <p:cNvPicPr preferRelativeResize="0"/>
          <p:nvPr/>
        </p:nvPicPr>
        <p:blipFill rotWithShape="1">
          <a:blip r:embed="rId3">
            <a:alphaModFix/>
          </a:blip>
          <a:srcRect b="0" l="0" r="0" t="0"/>
          <a:stretch/>
        </p:blipFill>
        <p:spPr>
          <a:xfrm>
            <a:off x="7772400" y="2443163"/>
            <a:ext cx="708025" cy="19716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2"/>
          <p:cNvSpPr txBox="1"/>
          <p:nvPr>
            <p:ph type="title"/>
          </p:nvPr>
        </p:nvSpPr>
        <p:spPr>
          <a:xfrm>
            <a:off x="179512" y="188640"/>
            <a:ext cx="3384376" cy="9239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000"/>
              <a:buFont typeface="Cambria"/>
              <a:buNone/>
            </a:pPr>
            <a:r>
              <a:rPr b="1" lang="en-US" sz="4000"/>
              <a:t>Passive Voice</a:t>
            </a:r>
            <a:endParaRPr/>
          </a:p>
        </p:txBody>
      </p:sp>
      <p:sp>
        <p:nvSpPr>
          <p:cNvPr id="362" name="Google Shape;362;p42"/>
          <p:cNvSpPr txBox="1"/>
          <p:nvPr>
            <p:ph idx="1" type="body"/>
          </p:nvPr>
        </p:nvSpPr>
        <p:spPr>
          <a:xfrm>
            <a:off x="107504" y="1336675"/>
            <a:ext cx="8280920" cy="40513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SzPts val="3600"/>
              <a:buFont typeface="Noto Sans Symbols"/>
              <a:buNone/>
            </a:pPr>
            <a:r>
              <a:rPr lang="en-US" sz="3600"/>
              <a:t>Passive voice is used when the subject is the recipient of the action. </a:t>
            </a:r>
            <a:endParaRPr/>
          </a:p>
          <a:p>
            <a:pPr indent="0" lvl="0" marL="0" rtl="0" algn="just">
              <a:spcBef>
                <a:spcPts val="720"/>
              </a:spcBef>
              <a:spcAft>
                <a:spcPts val="0"/>
              </a:spcAft>
              <a:buSzPts val="3600"/>
              <a:buFont typeface="Noto Sans Symbols"/>
              <a:buNone/>
            </a:pPr>
            <a:r>
              <a:t/>
            </a:r>
            <a:endParaRPr sz="3600" u="sng"/>
          </a:p>
          <a:p>
            <a:pPr indent="0" lvl="0" marL="0" rtl="0" algn="just">
              <a:spcBef>
                <a:spcPts val="720"/>
              </a:spcBef>
              <a:spcAft>
                <a:spcPts val="0"/>
              </a:spcAft>
              <a:buSzPts val="3600"/>
              <a:buFont typeface="Noto Sans Symbols"/>
              <a:buNone/>
            </a:pPr>
            <a:r>
              <a:rPr lang="en-US" sz="3600" u="sng"/>
              <a:t>Example:</a:t>
            </a:r>
            <a:endParaRPr/>
          </a:p>
          <a:p>
            <a:pPr indent="0" lvl="0" marL="0" rtl="0" algn="just">
              <a:spcBef>
                <a:spcPts val="720"/>
              </a:spcBef>
              <a:spcAft>
                <a:spcPts val="0"/>
              </a:spcAft>
              <a:buSzPts val="3600"/>
              <a:buFont typeface="Noto Sans Symbols"/>
              <a:buNone/>
            </a:pPr>
            <a:r>
              <a:rPr lang="en-US" sz="3600"/>
              <a:t>The ball was thrown by Lebron.</a:t>
            </a:r>
            <a:endParaRPr/>
          </a:p>
          <a:p>
            <a:pPr indent="0" lvl="0" marL="0" rtl="0" algn="just">
              <a:spcBef>
                <a:spcPts val="720"/>
              </a:spcBef>
              <a:spcAft>
                <a:spcPts val="0"/>
              </a:spcAft>
              <a:buSzPts val="3600"/>
              <a:buFont typeface="Noto Sans Symbols"/>
              <a:buNone/>
            </a:pPr>
            <a:r>
              <a:rPr lang="en-US" sz="3600"/>
              <a:t>The basket was shot by Lebron.</a:t>
            </a:r>
            <a:endParaRPr/>
          </a:p>
          <a:p>
            <a:pPr indent="0" lvl="0" marL="0" rtl="0" algn="just">
              <a:spcBef>
                <a:spcPts val="720"/>
              </a:spcBef>
              <a:spcAft>
                <a:spcPts val="0"/>
              </a:spcAft>
              <a:buSzPts val="3600"/>
              <a:buFont typeface="Noto Sans Symbols"/>
              <a:buNone/>
            </a:pPr>
            <a:r>
              <a:rPr lang="en-US" sz="3600"/>
              <a:t>The score was made by Lebron. </a:t>
            </a:r>
            <a:endParaRPr/>
          </a:p>
        </p:txBody>
      </p:sp>
      <p:pic>
        <p:nvPicPr>
          <p:cNvPr descr="C:\Users\tbensinger\AppData\Local\Microsoft\Windows\Temporary Internet Files\Content.IE5\3FKEKFG0\MC900437041[1].png" id="363" name="Google Shape;363;p42"/>
          <p:cNvPicPr preferRelativeResize="0"/>
          <p:nvPr/>
        </p:nvPicPr>
        <p:blipFill rotWithShape="1">
          <a:blip r:embed="rId3">
            <a:alphaModFix/>
          </a:blip>
          <a:srcRect b="0" l="0" r="0" t="0"/>
          <a:stretch/>
        </p:blipFill>
        <p:spPr>
          <a:xfrm>
            <a:off x="6858000" y="2819400"/>
            <a:ext cx="1409700" cy="10858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3"/>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000"/>
              <a:buFont typeface="Cambria"/>
              <a:buNone/>
            </a:pPr>
            <a:r>
              <a:rPr i="1" lang="en-US" sz="4000"/>
              <a:t>Why does it matter?</a:t>
            </a:r>
            <a:endParaRPr/>
          </a:p>
        </p:txBody>
      </p:sp>
      <p:sp>
        <p:nvSpPr>
          <p:cNvPr id="369" name="Google Shape;369;p43"/>
          <p:cNvSpPr txBox="1"/>
          <p:nvPr>
            <p:ph idx="1" type="body"/>
          </p:nvPr>
        </p:nvSpPr>
        <p:spPr>
          <a:xfrm>
            <a:off x="381000" y="1371600"/>
            <a:ext cx="8382000" cy="5410200"/>
          </a:xfrm>
          <a:prstGeom prst="rect">
            <a:avLst/>
          </a:prstGeom>
          <a:noFill/>
          <a:ln>
            <a:noFill/>
          </a:ln>
        </p:spPr>
        <p:txBody>
          <a:bodyPr anchorCtr="0" anchor="t" bIns="45700" lIns="91425" spcFirstLastPara="1" rIns="91425" wrap="square" tIns="45700">
            <a:normAutofit/>
          </a:bodyPr>
          <a:lstStyle/>
          <a:p>
            <a:pPr indent="-419100" lvl="0" marL="342900" rtl="0" algn="l">
              <a:spcBef>
                <a:spcPts val="0"/>
              </a:spcBef>
              <a:spcAft>
                <a:spcPts val="0"/>
              </a:spcAft>
              <a:buSzPts val="6600"/>
              <a:buChar char="•"/>
            </a:pPr>
            <a:r>
              <a:rPr lang="en-US" sz="6600"/>
              <a:t>STRONG WRITING USES ACTIVE VOICE!!!!</a:t>
            </a:r>
            <a:endParaRPr/>
          </a:p>
        </p:txBody>
      </p:sp>
      <p:graphicFrame>
        <p:nvGraphicFramePr>
          <p:cNvPr id="370" name="Google Shape;370;p43"/>
          <p:cNvGraphicFramePr/>
          <p:nvPr/>
        </p:nvGraphicFramePr>
        <p:xfrm>
          <a:off x="19290" y="0"/>
          <a:ext cx="9132284" cy="6858000"/>
        </p:xfrm>
        <a:graphic>
          <a:graphicData uri="http://schemas.openxmlformats.org/presentationml/2006/ole">
            <mc:AlternateContent>
              <mc:Choice Requires="v">
                <p:oleObj r:id="rId4" imgH="6858000" imgW="9132284" progId="Acrobat.Document.DC" spid="_x0000_s1">
                  <p:embed/>
                </p:oleObj>
              </mc:Choice>
              <mc:Fallback>
                <p:oleObj r:id="rId5" imgH="6858000" imgW="9132284" progId="Acrobat.Document.DC">
                  <p:embed/>
                  <p:pic>
                    <p:nvPicPr>
                      <p:cNvPr id="370" name="Google Shape;370;p43"/>
                      <p:cNvPicPr preferRelativeResize="0"/>
                      <p:nvPr/>
                    </p:nvPicPr>
                    <p:blipFill rotWithShape="1">
                      <a:blip r:embed="rId6">
                        <a:alphaModFix/>
                      </a:blip>
                      <a:srcRect b="0" l="0" r="0" t="0"/>
                      <a:stretch/>
                    </p:blipFill>
                    <p:spPr>
                      <a:xfrm>
                        <a:off x="19290" y="0"/>
                        <a:ext cx="9132284" cy="6858000"/>
                      </a:xfrm>
                      <a:prstGeom prst="rect">
                        <a:avLst/>
                      </a:prstGeom>
                      <a:noFill/>
                      <a:ln>
                        <a:noFill/>
                      </a:ln>
                    </p:spPr>
                  </p:pic>
                </p:oleObj>
              </mc:Fallback>
            </mc:AlternateContent>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4"/>
          <p:cNvSpPr txBox="1"/>
          <p:nvPr>
            <p:ph type="title"/>
          </p:nvPr>
        </p:nvSpPr>
        <p:spPr>
          <a:xfrm>
            <a:off x="990600" y="304800"/>
            <a:ext cx="7124700" cy="9239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rPr b="1" i="1" lang="en-US" u="sng"/>
              <a:t>Why does it matter?</a:t>
            </a:r>
            <a:endParaRPr b="1" u="sng"/>
          </a:p>
        </p:txBody>
      </p:sp>
      <p:sp>
        <p:nvSpPr>
          <p:cNvPr id="376" name="Google Shape;376;p44"/>
          <p:cNvSpPr txBox="1"/>
          <p:nvPr>
            <p:ph idx="1" type="body"/>
          </p:nvPr>
        </p:nvSpPr>
        <p:spPr>
          <a:xfrm>
            <a:off x="107504" y="1219200"/>
            <a:ext cx="8110984" cy="5097463"/>
          </a:xfrm>
          <a:prstGeom prst="rect">
            <a:avLst/>
          </a:prstGeom>
          <a:noFill/>
          <a:ln>
            <a:noFill/>
          </a:ln>
        </p:spPr>
        <p:txBody>
          <a:bodyPr anchorCtr="0" anchor="t" bIns="45700" lIns="91425" spcFirstLastPara="1" rIns="91425" wrap="square" tIns="45700">
            <a:normAutofit/>
          </a:bodyPr>
          <a:lstStyle/>
          <a:p>
            <a:pPr indent="-228600" lvl="0" marL="342900" rtl="0" algn="just">
              <a:spcBef>
                <a:spcPts val="0"/>
              </a:spcBef>
              <a:spcAft>
                <a:spcPts val="0"/>
              </a:spcAft>
              <a:buSzPts val="2800"/>
              <a:buFont typeface="Noto Sans Symbols"/>
              <a:buChar char="🞇"/>
            </a:pPr>
            <a:r>
              <a:rPr lang="en-US" sz="2800"/>
              <a:t>Active voice is more direct and concise.</a:t>
            </a:r>
            <a:endParaRPr/>
          </a:p>
          <a:p>
            <a:pPr indent="-228600" lvl="0" marL="342900" rtl="0" algn="just">
              <a:spcBef>
                <a:spcPts val="560"/>
              </a:spcBef>
              <a:spcAft>
                <a:spcPts val="0"/>
              </a:spcAft>
              <a:buSzPts val="2800"/>
              <a:buFont typeface="Noto Sans Symbols"/>
              <a:buChar char="🞇"/>
            </a:pPr>
            <a:r>
              <a:rPr lang="en-US" sz="2800"/>
              <a:t>Passive voice is usually wordier.</a:t>
            </a:r>
            <a:endParaRPr/>
          </a:p>
          <a:p>
            <a:pPr indent="-50800" lvl="0" marL="342900" rtl="0" algn="just">
              <a:spcBef>
                <a:spcPts val="560"/>
              </a:spcBef>
              <a:spcAft>
                <a:spcPts val="0"/>
              </a:spcAft>
              <a:buSzPts val="2800"/>
              <a:buFont typeface="Noto Sans Symbols"/>
              <a:buNone/>
            </a:pPr>
            <a:r>
              <a:t/>
            </a:r>
            <a:endParaRPr sz="2800"/>
          </a:p>
          <a:p>
            <a:pPr indent="-228600" lvl="0" marL="342900" rtl="0" algn="just">
              <a:spcBef>
                <a:spcPts val="560"/>
              </a:spcBef>
              <a:spcAft>
                <a:spcPts val="0"/>
              </a:spcAft>
              <a:buSzPts val="2800"/>
              <a:buFont typeface="Noto Sans Symbols"/>
              <a:buChar char="🞇"/>
            </a:pPr>
            <a:r>
              <a:rPr lang="en-US" sz="2800"/>
              <a:t>Active voice is like watching Lebron play.</a:t>
            </a:r>
            <a:endParaRPr/>
          </a:p>
          <a:p>
            <a:pPr indent="-228600" lvl="0" marL="342900" rtl="0" algn="just">
              <a:spcBef>
                <a:spcPts val="560"/>
              </a:spcBef>
              <a:spcAft>
                <a:spcPts val="0"/>
              </a:spcAft>
              <a:buSzPts val="2800"/>
              <a:buFont typeface="Noto Sans Symbols"/>
              <a:buChar char="🞇"/>
            </a:pPr>
            <a:r>
              <a:rPr lang="en-US" sz="2800"/>
              <a:t>Passive voice is like watching gum stuck on the bleachers in the stands.</a:t>
            </a:r>
            <a:endParaRPr/>
          </a:p>
          <a:p>
            <a:pPr indent="0" lvl="0" marL="0" rtl="0" algn="just">
              <a:spcBef>
                <a:spcPts val="560"/>
              </a:spcBef>
              <a:spcAft>
                <a:spcPts val="0"/>
              </a:spcAft>
              <a:buSzPts val="2800"/>
              <a:buFont typeface="Noto Sans Symbols"/>
              <a:buNone/>
            </a:pPr>
            <a:r>
              <a:t/>
            </a:r>
            <a:endParaRPr sz="2800"/>
          </a:p>
          <a:p>
            <a:pPr indent="0" lvl="0" marL="0" rtl="0" algn="just">
              <a:spcBef>
                <a:spcPts val="560"/>
              </a:spcBef>
              <a:spcAft>
                <a:spcPts val="0"/>
              </a:spcAft>
              <a:buSzPts val="2800"/>
              <a:buFont typeface="Noto Sans Symbols"/>
              <a:buNone/>
            </a:pPr>
            <a:r>
              <a:rPr lang="en-US" sz="2800"/>
              <a:t>MOST OF THE TIME, YOU WANT TO USE </a:t>
            </a:r>
            <a:r>
              <a:rPr lang="en-US" sz="2800" u="sng"/>
              <a:t>ACTIVE VOICE</a:t>
            </a:r>
            <a:r>
              <a:rPr lang="en-US" sz="2800"/>
              <a:t>!!!!</a:t>
            </a:r>
            <a:endParaRPr/>
          </a:p>
          <a:p>
            <a:pPr indent="-88900" lvl="0" marL="342900" rtl="0" algn="just">
              <a:spcBef>
                <a:spcPts val="440"/>
              </a:spcBef>
              <a:spcAft>
                <a:spcPts val="0"/>
              </a:spcAft>
              <a:buSzPts val="2200"/>
              <a:buFont typeface="Noto Sans Symbols"/>
              <a:buNone/>
            </a:pPr>
            <a:r>
              <a:t/>
            </a:r>
            <a:endParaRPr/>
          </a:p>
        </p:txBody>
      </p:sp>
      <p:pic>
        <p:nvPicPr>
          <p:cNvPr descr="C:\Users\tbensinger\AppData\Local\Microsoft\Windows\Temporary Internet Files\Content.IE5\KLOSIZWB\MC900441619[1].wmf" id="377" name="Google Shape;377;p44"/>
          <p:cNvPicPr preferRelativeResize="0"/>
          <p:nvPr/>
        </p:nvPicPr>
        <p:blipFill rotWithShape="1">
          <a:blip r:embed="rId4">
            <a:alphaModFix/>
          </a:blip>
          <a:srcRect b="0" l="0" r="0" t="0"/>
          <a:stretch/>
        </p:blipFill>
        <p:spPr>
          <a:xfrm>
            <a:off x="7620000" y="5105400"/>
            <a:ext cx="1196975" cy="1587500"/>
          </a:xfrm>
          <a:prstGeom prst="rect">
            <a:avLst/>
          </a:prstGeom>
          <a:noFill/>
          <a:ln>
            <a:noFill/>
          </a:ln>
        </p:spPr>
      </p:pic>
      <p:graphicFrame>
        <p:nvGraphicFramePr>
          <p:cNvPr id="378" name="Google Shape;378;p44"/>
          <p:cNvGraphicFramePr/>
          <p:nvPr/>
        </p:nvGraphicFramePr>
        <p:xfrm>
          <a:off x="35055" y="0"/>
          <a:ext cx="9132284" cy="6858000"/>
        </p:xfrm>
        <a:graphic>
          <a:graphicData uri="http://schemas.openxmlformats.org/presentationml/2006/ole">
            <mc:AlternateContent>
              <mc:Choice Requires="v">
                <p:oleObj r:id="rId5" imgH="6858000" imgW="9132284" progId="Acrobat.Document.DC" spid="_x0000_s1">
                  <p:embed/>
                </p:oleObj>
              </mc:Choice>
              <mc:Fallback>
                <p:oleObj r:id="rId6" imgH="6858000" imgW="9132284" progId="Acrobat.Document.DC">
                  <p:embed/>
                  <p:pic>
                    <p:nvPicPr>
                      <p:cNvPr id="378" name="Google Shape;378;p44"/>
                      <p:cNvPicPr preferRelativeResize="0"/>
                      <p:nvPr/>
                    </p:nvPicPr>
                    <p:blipFill rotWithShape="1">
                      <a:blip r:embed="rId7">
                        <a:alphaModFix/>
                      </a:blip>
                      <a:srcRect b="0" l="0" r="0" t="0"/>
                      <a:stretch/>
                    </p:blipFill>
                    <p:spPr>
                      <a:xfrm>
                        <a:off x="35055" y="0"/>
                        <a:ext cx="9132284" cy="6858000"/>
                      </a:xfrm>
                      <a:prstGeom prst="rect">
                        <a:avLst/>
                      </a:prstGeom>
                      <a:noFill/>
                      <a:ln>
                        <a:noFill/>
                      </a:ln>
                    </p:spPr>
                  </p:pic>
                </p:oleObj>
              </mc:Fallback>
            </mc:AlternateContent>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5"/>
          <p:cNvSpPr txBox="1"/>
          <p:nvPr>
            <p:ph type="title"/>
          </p:nvPr>
        </p:nvSpPr>
        <p:spPr>
          <a:xfrm>
            <a:off x="251520" y="260648"/>
            <a:ext cx="7992888" cy="990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400"/>
              <a:buFont typeface="Cambria"/>
              <a:buNone/>
            </a:pPr>
            <a:r>
              <a:rPr b="1" lang="en-US" sz="4400"/>
              <a:t>When would you WANT to use passive voice?</a:t>
            </a:r>
            <a:endParaRPr/>
          </a:p>
        </p:txBody>
      </p:sp>
      <p:sp>
        <p:nvSpPr>
          <p:cNvPr id="384" name="Google Shape;384;p45"/>
          <p:cNvSpPr txBox="1"/>
          <p:nvPr>
            <p:ph idx="1" type="body"/>
          </p:nvPr>
        </p:nvSpPr>
        <p:spPr>
          <a:xfrm>
            <a:off x="179512" y="1772816"/>
            <a:ext cx="8208912" cy="4464496"/>
          </a:xfrm>
          <a:prstGeom prst="rect">
            <a:avLst/>
          </a:prstGeom>
          <a:noFill/>
          <a:ln>
            <a:noFill/>
          </a:ln>
        </p:spPr>
        <p:txBody>
          <a:bodyPr anchorCtr="0" anchor="t" bIns="45700" lIns="91425" spcFirstLastPara="1" rIns="91425" wrap="square" tIns="45700">
            <a:noAutofit/>
          </a:bodyPr>
          <a:lstStyle/>
          <a:p>
            <a:pPr indent="-228600" lvl="0" marL="342900" rtl="0" algn="just">
              <a:spcBef>
                <a:spcPts val="0"/>
              </a:spcBef>
              <a:spcAft>
                <a:spcPts val="0"/>
              </a:spcAft>
              <a:buSzPts val="2300"/>
              <a:buFont typeface="Noto Sans Symbols"/>
              <a:buChar char="🞇"/>
            </a:pPr>
            <a:r>
              <a:rPr lang="en-US" sz="2300"/>
              <a:t>When intentionally trying to hide the subject of the sentence.  </a:t>
            </a:r>
            <a:endParaRPr/>
          </a:p>
          <a:p>
            <a:pPr indent="0" lvl="0" marL="0" rtl="0" algn="just">
              <a:spcBef>
                <a:spcPts val="460"/>
              </a:spcBef>
              <a:spcAft>
                <a:spcPts val="0"/>
              </a:spcAft>
              <a:buSzPts val="2300"/>
              <a:buFont typeface="Noto Sans Symbols"/>
              <a:buNone/>
            </a:pPr>
            <a:r>
              <a:rPr lang="en-US" sz="2300"/>
              <a:t>For example, a politician might say, “The mistake was made by someone.”  Hiding the subject helps him/her hide the blame.  </a:t>
            </a:r>
            <a:endParaRPr/>
          </a:p>
          <a:p>
            <a:pPr indent="0" lvl="0" marL="0" rtl="0" algn="just">
              <a:spcBef>
                <a:spcPts val="460"/>
              </a:spcBef>
              <a:spcAft>
                <a:spcPts val="0"/>
              </a:spcAft>
              <a:buSzPts val="2300"/>
              <a:buFont typeface="Noto Sans Symbols"/>
              <a:buNone/>
            </a:pPr>
            <a:r>
              <a:t/>
            </a:r>
            <a:endParaRPr sz="2300"/>
          </a:p>
          <a:p>
            <a:pPr indent="-228600" lvl="0" marL="342900" rtl="0" algn="just">
              <a:spcBef>
                <a:spcPts val="460"/>
              </a:spcBef>
              <a:spcAft>
                <a:spcPts val="0"/>
              </a:spcAft>
              <a:buSzPts val="2300"/>
              <a:buFont typeface="Noto Sans Symbols"/>
              <a:buChar char="🞇"/>
            </a:pPr>
            <a:r>
              <a:rPr lang="en-US" sz="2300"/>
              <a:t>When intentionally trying to minimize the guilt of the subject.  </a:t>
            </a:r>
            <a:endParaRPr/>
          </a:p>
          <a:p>
            <a:pPr indent="0" lvl="0" marL="0" rtl="0" algn="just">
              <a:spcBef>
                <a:spcPts val="460"/>
              </a:spcBef>
              <a:spcAft>
                <a:spcPts val="0"/>
              </a:spcAft>
              <a:buSzPts val="2300"/>
              <a:buFont typeface="Noto Sans Symbols"/>
              <a:buNone/>
            </a:pPr>
            <a:r>
              <a:rPr lang="en-US" sz="2300"/>
              <a:t>For example, a cheating boyfriend might say, “Cheating was committed by me.”</a:t>
            </a:r>
            <a:endParaRPr/>
          </a:p>
          <a:p>
            <a:pPr indent="0" lvl="0" marL="0" rtl="0" algn="just">
              <a:spcBef>
                <a:spcPts val="460"/>
              </a:spcBef>
              <a:spcAft>
                <a:spcPts val="0"/>
              </a:spcAft>
              <a:buSzPts val="2300"/>
              <a:buFont typeface="Noto Sans Symbols"/>
              <a:buNone/>
            </a:pPr>
            <a:r>
              <a:t/>
            </a:r>
            <a:endParaRPr sz="2300"/>
          </a:p>
          <a:p>
            <a:pPr indent="-228600" lvl="0" marL="342900" rtl="0" algn="just">
              <a:spcBef>
                <a:spcPts val="460"/>
              </a:spcBef>
              <a:spcAft>
                <a:spcPts val="0"/>
              </a:spcAft>
              <a:buSzPts val="2300"/>
              <a:buFont typeface="Noto Sans Symbols"/>
              <a:buChar char="🞇"/>
            </a:pPr>
            <a:r>
              <a:rPr lang="en-US" sz="2300"/>
              <a:t>When passive voice better emphasizes the main point of the message, such as “Children were harmed by the drunk driver.” </a:t>
            </a:r>
            <a:endParaRPr/>
          </a:p>
        </p:txBody>
      </p:sp>
      <p:graphicFrame>
        <p:nvGraphicFramePr>
          <p:cNvPr id="385" name="Google Shape;385;p45"/>
          <p:cNvGraphicFramePr/>
          <p:nvPr/>
        </p:nvGraphicFramePr>
        <p:xfrm>
          <a:off x="35496" y="44623"/>
          <a:ext cx="9108504" cy="6920713"/>
        </p:xfrm>
        <a:graphic>
          <a:graphicData uri="http://schemas.openxmlformats.org/presentationml/2006/ole">
            <mc:AlternateContent>
              <mc:Choice Requires="v">
                <p:oleObj r:id="rId4" imgH="6920713" imgW="9108504" progId="Acrobat.Document.DC" spid="_x0000_s1">
                  <p:embed/>
                </p:oleObj>
              </mc:Choice>
              <mc:Fallback>
                <p:oleObj r:id="rId5" imgH="6920713" imgW="9108504" progId="Acrobat.Document.DC">
                  <p:embed/>
                  <p:pic>
                    <p:nvPicPr>
                      <p:cNvPr id="385" name="Google Shape;385;p45"/>
                      <p:cNvPicPr preferRelativeResize="0"/>
                      <p:nvPr/>
                    </p:nvPicPr>
                    <p:blipFill rotWithShape="1">
                      <a:blip r:embed="rId6">
                        <a:alphaModFix/>
                      </a:blip>
                      <a:srcRect b="0" l="0" r="0" t="0"/>
                      <a:stretch/>
                    </p:blipFill>
                    <p:spPr>
                      <a:xfrm>
                        <a:off x="35496" y="44623"/>
                        <a:ext cx="9108504" cy="6920713"/>
                      </a:xfrm>
                      <a:prstGeom prst="rect">
                        <a:avLst/>
                      </a:prstGeom>
                      <a:noFill/>
                      <a:ln>
                        <a:noFill/>
                      </a:ln>
                    </p:spPr>
                  </p:pic>
                </p:oleObj>
              </mc:Fallback>
            </mc:AlternateContent>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6"/>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rPr b="1" lang="en-US"/>
              <a:t>Form of Passive Voice Verbs</a:t>
            </a:r>
            <a:endParaRPr/>
          </a:p>
        </p:txBody>
      </p:sp>
      <p:sp>
        <p:nvSpPr>
          <p:cNvPr id="392" name="Google Shape;392;p46"/>
          <p:cNvSpPr txBox="1"/>
          <p:nvPr>
            <p:ph idx="1" type="body"/>
          </p:nvPr>
        </p:nvSpPr>
        <p:spPr>
          <a:xfrm>
            <a:off x="107504" y="20277"/>
            <a:ext cx="8382000" cy="6169025"/>
          </a:xfrm>
          <a:prstGeom prst="rect">
            <a:avLst/>
          </a:prstGeom>
          <a:noFill/>
          <a:ln>
            <a:noFill/>
          </a:ln>
        </p:spPr>
        <p:txBody>
          <a:bodyPr anchorCtr="0" anchor="t" bIns="45700" lIns="91425" spcFirstLastPara="1" rIns="91425" wrap="square" tIns="45700">
            <a:normAutofit/>
          </a:bodyPr>
          <a:lstStyle/>
          <a:p>
            <a:pPr indent="-50800" lvl="0" marL="411163" rtl="0" algn="l">
              <a:spcBef>
                <a:spcPts val="0"/>
              </a:spcBef>
              <a:spcAft>
                <a:spcPts val="0"/>
              </a:spcAft>
              <a:buSzPts val="2800"/>
              <a:buFont typeface="Noto Sans Symbols"/>
              <a:buNone/>
            </a:pPr>
            <a:r>
              <a:t/>
            </a:r>
            <a:endParaRPr sz="2800"/>
          </a:p>
          <a:p>
            <a:pPr indent="-50800" lvl="0" marL="411163" rtl="0" algn="l">
              <a:spcBef>
                <a:spcPts val="560"/>
              </a:spcBef>
              <a:spcAft>
                <a:spcPts val="0"/>
              </a:spcAft>
              <a:buSzPts val="2800"/>
              <a:buFont typeface="Noto Sans Symbols"/>
              <a:buNone/>
            </a:pPr>
            <a:r>
              <a:t/>
            </a:r>
            <a:endParaRPr sz="2800"/>
          </a:p>
          <a:p>
            <a:pPr indent="-50800" lvl="0" marL="411163" rtl="0" algn="l">
              <a:spcBef>
                <a:spcPts val="560"/>
              </a:spcBef>
              <a:spcAft>
                <a:spcPts val="0"/>
              </a:spcAft>
              <a:buSzPts val="2800"/>
              <a:buFont typeface="Noto Sans Symbols"/>
              <a:buNone/>
            </a:pPr>
            <a:r>
              <a:t/>
            </a:r>
            <a:endParaRPr sz="2800"/>
          </a:p>
          <a:p>
            <a:pPr indent="-228600" lvl="0" marL="411163" rtl="0" algn="l">
              <a:spcBef>
                <a:spcPts val="560"/>
              </a:spcBef>
              <a:spcAft>
                <a:spcPts val="0"/>
              </a:spcAft>
              <a:buSzPts val="2800"/>
              <a:buFont typeface="Noto Sans Symbols"/>
              <a:buChar char="▪"/>
            </a:pPr>
            <a:r>
              <a:rPr lang="en-US" sz="2800"/>
              <a:t>The passive voice requires a "double verb" and will always consist of a form of the verb "to be" and the past participle (usually the "en/ed/t" form) of another verb. </a:t>
            </a:r>
            <a:endParaRPr/>
          </a:p>
          <a:p>
            <a:pPr indent="-228600" lvl="0" marL="411163" rtl="0" algn="l">
              <a:spcBef>
                <a:spcPts val="560"/>
              </a:spcBef>
              <a:spcAft>
                <a:spcPts val="0"/>
              </a:spcAft>
              <a:buSzPts val="2800"/>
              <a:buFont typeface="Noto Sans Symbols"/>
              <a:buChar char="▪"/>
            </a:pPr>
            <a:r>
              <a:rPr b="1" lang="en-US" sz="2800"/>
              <a:t>Example:</a:t>
            </a:r>
            <a:endParaRPr/>
          </a:p>
          <a:p>
            <a:pPr indent="-228600" lvl="1" marL="739775" rtl="0" algn="l">
              <a:spcBef>
                <a:spcPts val="560"/>
              </a:spcBef>
              <a:spcAft>
                <a:spcPts val="0"/>
              </a:spcAft>
              <a:buSzPts val="2800"/>
              <a:buFont typeface="Calibri"/>
              <a:buNone/>
            </a:pPr>
            <a:r>
              <a:rPr b="1" lang="en-US" sz="2800"/>
              <a:t>	Active:  John baked the bread.</a:t>
            </a:r>
            <a:endParaRPr/>
          </a:p>
          <a:p>
            <a:pPr indent="-228600" lvl="1" marL="739775" rtl="0" algn="l">
              <a:spcBef>
                <a:spcPts val="560"/>
              </a:spcBef>
              <a:spcAft>
                <a:spcPts val="0"/>
              </a:spcAft>
              <a:buSzPts val="2800"/>
              <a:buFont typeface="Calibri"/>
              <a:buNone/>
            </a:pPr>
            <a:r>
              <a:rPr b="1" lang="en-US" sz="2800"/>
              <a:t>	Passive:  The bread </a:t>
            </a:r>
            <a:r>
              <a:rPr b="1" lang="en-US" sz="2800" u="sng"/>
              <a:t>was baked</a:t>
            </a:r>
            <a:r>
              <a:rPr b="1" lang="en-US" sz="2800"/>
              <a:t> by John.</a:t>
            </a:r>
            <a:r>
              <a:rPr b="1" i="1" lang="en-US" sz="2800"/>
              <a:t>  (</a:t>
            </a:r>
            <a:r>
              <a:rPr b="1" i="1" lang="en-US" sz="2800" u="sng"/>
              <a:t>Was</a:t>
            </a:r>
            <a:r>
              <a:rPr b="1" i="1" lang="en-US" sz="2800"/>
              <a:t> is a form of the verb “be”.)</a:t>
            </a:r>
            <a:endParaRPr b="1" sz="2800"/>
          </a:p>
        </p:txBody>
      </p:sp>
      <p:graphicFrame>
        <p:nvGraphicFramePr>
          <p:cNvPr id="393" name="Google Shape;393;p46"/>
          <p:cNvGraphicFramePr/>
          <p:nvPr/>
        </p:nvGraphicFramePr>
        <p:xfrm>
          <a:off x="-92424" y="116632"/>
          <a:ext cx="9272936" cy="6741368"/>
        </p:xfrm>
        <a:graphic>
          <a:graphicData uri="http://schemas.openxmlformats.org/presentationml/2006/ole">
            <mc:AlternateContent>
              <mc:Choice Requires="v">
                <p:oleObj r:id="rId4" imgH="6741368" imgW="9272936" progId="Acrobat.Document.DC" spid="_x0000_s1">
                  <p:embed/>
                </p:oleObj>
              </mc:Choice>
              <mc:Fallback>
                <p:oleObj r:id="rId5" imgH="6741368" imgW="9272936" progId="Acrobat.Document.DC">
                  <p:embed/>
                  <p:pic>
                    <p:nvPicPr>
                      <p:cNvPr id="393" name="Google Shape;393;p46"/>
                      <p:cNvPicPr preferRelativeResize="0"/>
                      <p:nvPr/>
                    </p:nvPicPr>
                    <p:blipFill rotWithShape="1">
                      <a:blip r:embed="rId6">
                        <a:alphaModFix/>
                      </a:blip>
                      <a:srcRect b="0" l="0" r="0" t="0"/>
                      <a:stretch/>
                    </p:blipFill>
                    <p:spPr>
                      <a:xfrm>
                        <a:off x="-92424" y="116632"/>
                        <a:ext cx="9272936" cy="6741368"/>
                      </a:xfrm>
                      <a:prstGeom prst="rect">
                        <a:avLst/>
                      </a:prstGeom>
                      <a:noFill/>
                      <a:ln>
                        <a:noFill/>
                      </a:ln>
                    </p:spPr>
                  </p:pic>
                </p:oleObj>
              </mc:Fallback>
            </mc:AlternateContent>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91"/>
                                        </p:tgtEl>
                                        <p:attrNameLst>
                                          <p:attrName>style.visibility</p:attrName>
                                        </p:attrNameLst>
                                      </p:cBhvr>
                                      <p:to>
                                        <p:strVal val="visible"/>
                                      </p:to>
                                    </p:set>
                                    <p:anim calcmode="lin" valueType="num">
                                      <p:cBhvr additive="base">
                                        <p:cTn dur="500"/>
                                        <p:tgtEl>
                                          <p:spTgt spid="39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7"/>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rPr b="1" lang="en-US"/>
              <a:t>Form of Passive Voice Verbs</a:t>
            </a:r>
            <a:endParaRPr/>
          </a:p>
        </p:txBody>
      </p:sp>
      <p:sp>
        <p:nvSpPr>
          <p:cNvPr id="400" name="Google Shape;400;p47"/>
          <p:cNvSpPr txBox="1"/>
          <p:nvPr>
            <p:ph idx="1" type="body"/>
          </p:nvPr>
        </p:nvSpPr>
        <p:spPr>
          <a:xfrm>
            <a:off x="0" y="1600200"/>
            <a:ext cx="8532440" cy="4873625"/>
          </a:xfrm>
          <a:prstGeom prst="rect">
            <a:avLst/>
          </a:prstGeom>
          <a:noFill/>
          <a:ln>
            <a:noFill/>
          </a:ln>
        </p:spPr>
        <p:txBody>
          <a:bodyPr anchorCtr="0" anchor="t" bIns="45700" lIns="91425" spcFirstLastPara="1" rIns="91425" wrap="square" tIns="45700">
            <a:normAutofit/>
          </a:bodyPr>
          <a:lstStyle/>
          <a:p>
            <a:pPr indent="-228600" lvl="0" marL="411163" rtl="0" algn="just">
              <a:spcBef>
                <a:spcPts val="0"/>
              </a:spcBef>
              <a:spcAft>
                <a:spcPts val="0"/>
              </a:spcAft>
              <a:buSzPts val="2800"/>
              <a:buFont typeface="Noto Sans Symbols"/>
              <a:buChar char="▪"/>
            </a:pPr>
            <a:r>
              <a:rPr b="1" lang="en-US" sz="2800"/>
              <a:t>Writers should be familiar with the forms of "to be" , often called linking verbs, so that they can easily identify the passive voice in their work.</a:t>
            </a:r>
            <a:endParaRPr/>
          </a:p>
          <a:p>
            <a:pPr indent="-50800" lvl="0" marL="411163" rtl="0" algn="just">
              <a:spcBef>
                <a:spcPts val="560"/>
              </a:spcBef>
              <a:spcAft>
                <a:spcPts val="0"/>
              </a:spcAft>
              <a:buSzPts val="2800"/>
              <a:buFont typeface="Noto Sans Symbols"/>
              <a:buNone/>
            </a:pPr>
            <a:r>
              <a:t/>
            </a:r>
            <a:endParaRPr b="1" sz="2800"/>
          </a:p>
          <a:p>
            <a:pPr indent="-228600" lvl="0" marL="411163" rtl="0" algn="just">
              <a:spcBef>
                <a:spcPts val="560"/>
              </a:spcBef>
              <a:spcAft>
                <a:spcPts val="0"/>
              </a:spcAft>
              <a:buSzPts val="2800"/>
              <a:buFont typeface="Noto Sans Symbols"/>
              <a:buChar char="▪"/>
            </a:pPr>
            <a:r>
              <a:rPr lang="en-US" sz="2800"/>
              <a:t>Review the forms of "to be": </a:t>
            </a:r>
            <a:endParaRPr/>
          </a:p>
          <a:p>
            <a:pPr indent="-228600" lvl="1" marL="739775" rtl="0" algn="just">
              <a:spcBef>
                <a:spcPts val="720"/>
              </a:spcBef>
              <a:spcAft>
                <a:spcPts val="0"/>
              </a:spcAft>
              <a:buSzPts val="3600"/>
              <a:buFont typeface="Noto Sans Symbols"/>
              <a:buChar char="🢭"/>
            </a:pPr>
            <a:r>
              <a:rPr b="1" i="1" lang="en-US" sz="3600"/>
              <a:t>am, is, are, was, were, be, being, been</a:t>
            </a:r>
            <a:endParaRPr/>
          </a:p>
          <a:p>
            <a:pPr indent="-228600" lvl="0" marL="411163" rtl="0" algn="just">
              <a:spcBef>
                <a:spcPts val="480"/>
              </a:spcBef>
              <a:spcAft>
                <a:spcPts val="0"/>
              </a:spcAft>
              <a:buSzPts val="2400"/>
              <a:buFont typeface="Noto Sans Symbols"/>
              <a:buNone/>
            </a:pPr>
            <a:r>
              <a:t/>
            </a:r>
            <a:endParaRPr sz="2400"/>
          </a:p>
        </p:txBody>
      </p:sp>
      <p:graphicFrame>
        <p:nvGraphicFramePr>
          <p:cNvPr id="401" name="Google Shape;401;p47"/>
          <p:cNvGraphicFramePr/>
          <p:nvPr/>
        </p:nvGraphicFramePr>
        <p:xfrm>
          <a:off x="107503" y="44624"/>
          <a:ext cx="8967235" cy="6813376"/>
        </p:xfrm>
        <a:graphic>
          <a:graphicData uri="http://schemas.openxmlformats.org/presentationml/2006/ole">
            <mc:AlternateContent>
              <mc:Choice Requires="v">
                <p:oleObj r:id="rId4" imgH="6813376" imgW="8967235" progId="Acrobat.Document.DC" spid="_x0000_s1">
                  <p:embed/>
                </p:oleObj>
              </mc:Choice>
              <mc:Fallback>
                <p:oleObj r:id="rId5" imgH="6813376" imgW="8967235" progId="Acrobat.Document.DC">
                  <p:embed/>
                  <p:pic>
                    <p:nvPicPr>
                      <p:cNvPr id="401" name="Google Shape;401;p47"/>
                      <p:cNvPicPr preferRelativeResize="0"/>
                      <p:nvPr/>
                    </p:nvPicPr>
                    <p:blipFill rotWithShape="1">
                      <a:blip r:embed="rId6">
                        <a:alphaModFix/>
                      </a:blip>
                      <a:srcRect b="0" l="0" r="0" t="0"/>
                      <a:stretch/>
                    </p:blipFill>
                    <p:spPr>
                      <a:xfrm>
                        <a:off x="107503" y="44624"/>
                        <a:ext cx="8967235" cy="6813376"/>
                      </a:xfrm>
                      <a:prstGeom prst="rect">
                        <a:avLst/>
                      </a:prstGeom>
                      <a:noFill/>
                      <a:ln>
                        <a:noFill/>
                      </a:ln>
                    </p:spPr>
                  </p:pic>
                </p:oleObj>
              </mc:Fallback>
            </mc:AlternateContent>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99"/>
                                        </p:tgtEl>
                                        <p:attrNameLst>
                                          <p:attrName>style.visibility</p:attrName>
                                        </p:attrNameLst>
                                      </p:cBhvr>
                                      <p:to>
                                        <p:strVal val="visible"/>
                                      </p:to>
                                    </p:set>
                                    <p:anim calcmode="lin" valueType="num">
                                      <p:cBhvr additive="base">
                                        <p:cTn dur="500"/>
                                        <p:tgtEl>
                                          <p:spTgt spid="39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0">
                                            <p:txEl>
                                              <p:pRg end="0" st="0"/>
                                            </p:txEl>
                                          </p:spTgt>
                                        </p:tgtEl>
                                        <p:attrNameLst>
                                          <p:attrName>style.visibility</p:attrName>
                                        </p:attrNameLst>
                                      </p:cBhvr>
                                      <p:to>
                                        <p:strVal val="visible"/>
                                      </p:to>
                                    </p:set>
                                    <p:anim calcmode="lin" valueType="num">
                                      <p:cBhvr additive="base">
                                        <p:cTn dur="500"/>
                                        <p:tgtEl>
                                          <p:spTgt spid="400">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0">
                                            <p:txEl>
                                              <p:pRg end="1" st="1"/>
                                            </p:txEl>
                                          </p:spTgt>
                                        </p:tgtEl>
                                        <p:attrNameLst>
                                          <p:attrName>style.visibility</p:attrName>
                                        </p:attrNameLst>
                                      </p:cBhvr>
                                      <p:to>
                                        <p:strVal val="visible"/>
                                      </p:to>
                                    </p:set>
                                    <p:anim calcmode="lin" valueType="num">
                                      <p:cBhvr additive="base">
                                        <p:cTn dur="500"/>
                                        <p:tgtEl>
                                          <p:spTgt spid="400">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0">
                                            <p:txEl>
                                              <p:pRg end="2" st="2"/>
                                            </p:txEl>
                                          </p:spTgt>
                                        </p:tgtEl>
                                        <p:attrNameLst>
                                          <p:attrName>style.visibility</p:attrName>
                                        </p:attrNameLst>
                                      </p:cBhvr>
                                      <p:to>
                                        <p:strVal val="visible"/>
                                      </p:to>
                                    </p:set>
                                    <p:anim calcmode="lin" valueType="num">
                                      <p:cBhvr additive="base">
                                        <p:cTn dur="500"/>
                                        <p:tgtEl>
                                          <p:spTgt spid="400">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0">
                                            <p:txEl>
                                              <p:pRg end="3" st="3"/>
                                            </p:txEl>
                                          </p:spTgt>
                                        </p:tgtEl>
                                        <p:attrNameLst>
                                          <p:attrName>style.visibility</p:attrName>
                                        </p:attrNameLst>
                                      </p:cBhvr>
                                      <p:to>
                                        <p:strVal val="visible"/>
                                      </p:to>
                                    </p:set>
                                    <p:anim calcmode="lin" valueType="num">
                                      <p:cBhvr additive="base">
                                        <p:cTn dur="500"/>
                                        <p:tgtEl>
                                          <p:spTgt spid="400">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0">
                                            <p:txEl>
                                              <p:pRg end="4" st="4"/>
                                            </p:txEl>
                                          </p:spTgt>
                                        </p:tgtEl>
                                        <p:attrNameLst>
                                          <p:attrName>style.visibility</p:attrName>
                                        </p:attrNameLst>
                                      </p:cBhvr>
                                      <p:to>
                                        <p:strVal val="visible"/>
                                      </p:to>
                                    </p:set>
                                    <p:anim calcmode="lin" valueType="num">
                                      <p:cBhvr additive="base">
                                        <p:cTn dur="500"/>
                                        <p:tgtEl>
                                          <p:spTgt spid="400">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8"/>
          <p:cNvSpPr txBox="1"/>
          <p:nvPr>
            <p:ph type="title"/>
          </p:nvPr>
        </p:nvSpPr>
        <p:spPr>
          <a:xfrm>
            <a:off x="990600" y="457200"/>
            <a:ext cx="7124700" cy="9239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rPr b="1" lang="en-US"/>
              <a:t>Form of Passive Voice Verbs</a:t>
            </a:r>
            <a:endParaRPr/>
          </a:p>
        </p:txBody>
      </p:sp>
      <p:sp>
        <p:nvSpPr>
          <p:cNvPr id="408" name="Google Shape;408;p48"/>
          <p:cNvSpPr txBox="1"/>
          <p:nvPr>
            <p:ph idx="1" type="body"/>
          </p:nvPr>
        </p:nvSpPr>
        <p:spPr>
          <a:xfrm>
            <a:off x="381000" y="1524000"/>
            <a:ext cx="8305800" cy="4873625"/>
          </a:xfrm>
          <a:prstGeom prst="rect">
            <a:avLst/>
          </a:prstGeom>
          <a:noFill/>
          <a:ln>
            <a:noFill/>
          </a:ln>
        </p:spPr>
        <p:txBody>
          <a:bodyPr anchorCtr="0" anchor="t" bIns="45700" lIns="91425" spcFirstLastPara="1" rIns="91425" wrap="square" tIns="45700">
            <a:normAutofit/>
          </a:bodyPr>
          <a:lstStyle/>
          <a:p>
            <a:pPr indent="-228600" lvl="0" marL="342900" rtl="0" algn="l">
              <a:spcBef>
                <a:spcPts val="0"/>
              </a:spcBef>
              <a:spcAft>
                <a:spcPts val="0"/>
              </a:spcAft>
              <a:buSzPts val="2800"/>
              <a:buChar char="•"/>
            </a:pPr>
            <a:r>
              <a:rPr lang="en-US" sz="2800"/>
              <a:t>Note the forms of "to be" in the examples of the verb "to kick" in various forms of the passive voice:</a:t>
            </a:r>
            <a:endParaRPr/>
          </a:p>
          <a:p>
            <a:pPr indent="-228600" lvl="0" marL="342900" rtl="0" algn="l">
              <a:spcBef>
                <a:spcPts val="560"/>
              </a:spcBef>
              <a:spcAft>
                <a:spcPts val="0"/>
              </a:spcAft>
              <a:buSzPts val="2800"/>
              <a:buFont typeface="Noto Sans Symbols"/>
              <a:buNone/>
            </a:pPr>
            <a:r>
              <a:t/>
            </a:r>
            <a:endParaRPr sz="2800"/>
          </a:p>
          <a:p>
            <a:pPr indent="0" lvl="0" marL="0" rtl="0" algn="l">
              <a:spcBef>
                <a:spcPts val="560"/>
              </a:spcBef>
              <a:spcAft>
                <a:spcPts val="0"/>
              </a:spcAft>
              <a:buSzPts val="2800"/>
              <a:buFont typeface="Noto Sans Symbols"/>
              <a:buNone/>
            </a:pPr>
            <a:r>
              <a:rPr b="1" lang="en-US" sz="2800"/>
              <a:t>is</a:t>
            </a:r>
            <a:r>
              <a:rPr lang="en-US" sz="2800"/>
              <a:t> kicked----------------had </a:t>
            </a:r>
            <a:r>
              <a:rPr b="1" lang="en-US" sz="2800"/>
              <a:t>been</a:t>
            </a:r>
            <a:r>
              <a:rPr lang="en-US" sz="2800"/>
              <a:t> kicked</a:t>
            </a:r>
            <a:br>
              <a:rPr lang="en-US" sz="2800"/>
            </a:br>
            <a:r>
              <a:rPr b="1" lang="en-US" sz="2800"/>
              <a:t>was</a:t>
            </a:r>
            <a:r>
              <a:rPr lang="en-US" sz="2800"/>
              <a:t> kicked-------------is going to </a:t>
            </a:r>
            <a:r>
              <a:rPr b="1" lang="en-US" sz="2800"/>
              <a:t>be </a:t>
            </a:r>
            <a:r>
              <a:rPr lang="en-US" sz="2800"/>
              <a:t>kicked</a:t>
            </a:r>
            <a:br>
              <a:rPr lang="en-US" sz="2800"/>
            </a:br>
            <a:r>
              <a:rPr b="1" lang="en-US" sz="2800"/>
              <a:t>is</a:t>
            </a:r>
            <a:r>
              <a:rPr lang="en-US" sz="2800"/>
              <a:t> being kicked---------will </a:t>
            </a:r>
            <a:r>
              <a:rPr b="1" lang="en-US" sz="2800"/>
              <a:t>be</a:t>
            </a:r>
            <a:r>
              <a:rPr lang="en-US" sz="2800"/>
              <a:t> kicked</a:t>
            </a:r>
            <a:br>
              <a:rPr lang="en-US" sz="2800"/>
            </a:br>
            <a:r>
              <a:rPr lang="en-US" sz="2800"/>
              <a:t>has </a:t>
            </a:r>
            <a:r>
              <a:rPr b="1" lang="en-US" sz="2800"/>
              <a:t>been</a:t>
            </a:r>
            <a:r>
              <a:rPr lang="en-US" sz="2800"/>
              <a:t> kicked-------can </a:t>
            </a:r>
            <a:r>
              <a:rPr b="1" lang="en-US" sz="2800"/>
              <a:t>be</a:t>
            </a:r>
            <a:r>
              <a:rPr lang="en-US" sz="2800"/>
              <a:t> kicked</a:t>
            </a:r>
            <a:br>
              <a:rPr lang="en-US" sz="2800"/>
            </a:br>
            <a:r>
              <a:rPr lang="en-US" sz="2800"/>
              <a:t>was </a:t>
            </a:r>
            <a:r>
              <a:rPr b="1" lang="en-US" sz="2800"/>
              <a:t>being</a:t>
            </a:r>
            <a:r>
              <a:rPr lang="en-US" sz="2800"/>
              <a:t> kicked------should </a:t>
            </a:r>
            <a:r>
              <a:rPr b="1" lang="en-US" sz="2800"/>
              <a:t>be</a:t>
            </a:r>
            <a:r>
              <a:rPr lang="en-US" sz="2800"/>
              <a:t> kicked</a:t>
            </a:r>
            <a:endParaRPr/>
          </a:p>
          <a:p>
            <a:pPr indent="-88900" lvl="0" marL="342900" rtl="0" algn="l">
              <a:spcBef>
                <a:spcPts val="440"/>
              </a:spcBef>
              <a:spcAft>
                <a:spcPts val="0"/>
              </a:spcAft>
              <a:buSzPts val="2200"/>
              <a:buNone/>
            </a:pPr>
            <a:r>
              <a:t/>
            </a:r>
            <a:endParaRPr/>
          </a:p>
        </p:txBody>
      </p:sp>
      <p:graphicFrame>
        <p:nvGraphicFramePr>
          <p:cNvPr id="409" name="Google Shape;409;p48"/>
          <p:cNvGraphicFramePr/>
          <p:nvPr/>
        </p:nvGraphicFramePr>
        <p:xfrm>
          <a:off x="-36512" y="-99392"/>
          <a:ext cx="9180512" cy="6957392"/>
        </p:xfrm>
        <a:graphic>
          <a:graphicData uri="http://schemas.openxmlformats.org/presentationml/2006/ole">
            <mc:AlternateContent>
              <mc:Choice Requires="v">
                <p:oleObj r:id="rId4" imgH="6957392" imgW="9180512" progId="Acrobat.Document.DC" spid="_x0000_s1">
                  <p:embed/>
                </p:oleObj>
              </mc:Choice>
              <mc:Fallback>
                <p:oleObj r:id="rId5" imgH="6957392" imgW="9180512" progId="Acrobat.Document.DC">
                  <p:embed/>
                  <p:pic>
                    <p:nvPicPr>
                      <p:cNvPr id="409" name="Google Shape;409;p48"/>
                      <p:cNvPicPr preferRelativeResize="0"/>
                      <p:nvPr/>
                    </p:nvPicPr>
                    <p:blipFill rotWithShape="1">
                      <a:blip r:embed="rId6">
                        <a:alphaModFix/>
                      </a:blip>
                      <a:srcRect b="0" l="0" r="0" t="0"/>
                      <a:stretch/>
                    </p:blipFill>
                    <p:spPr>
                      <a:xfrm>
                        <a:off x="-36512" y="-99392"/>
                        <a:ext cx="9180512" cy="6957392"/>
                      </a:xfrm>
                      <a:prstGeom prst="rect">
                        <a:avLst/>
                      </a:prstGeom>
                      <a:noFill/>
                      <a:ln>
                        <a:noFill/>
                      </a:ln>
                    </p:spPr>
                  </p:pic>
                </p:oleObj>
              </mc:Fallback>
            </mc:AlternateContent>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7"/>
                                        </p:tgtEl>
                                        <p:attrNameLst>
                                          <p:attrName>style.visibility</p:attrName>
                                        </p:attrNameLst>
                                      </p:cBhvr>
                                      <p:to>
                                        <p:strVal val="visible"/>
                                      </p:to>
                                    </p:set>
                                    <p:anim calcmode="lin" valueType="num">
                                      <p:cBhvr additive="base">
                                        <p:cTn dur="500"/>
                                        <p:tgtEl>
                                          <p:spTgt spid="40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8">
                                            <p:txEl>
                                              <p:pRg end="0" st="0"/>
                                            </p:txEl>
                                          </p:spTgt>
                                        </p:tgtEl>
                                        <p:attrNameLst>
                                          <p:attrName>style.visibility</p:attrName>
                                        </p:attrNameLst>
                                      </p:cBhvr>
                                      <p:to>
                                        <p:strVal val="visible"/>
                                      </p:to>
                                    </p:set>
                                    <p:anim calcmode="lin" valueType="num">
                                      <p:cBhvr additive="base">
                                        <p:cTn dur="500"/>
                                        <p:tgtEl>
                                          <p:spTgt spid="408">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8">
                                            <p:txEl>
                                              <p:pRg end="1" st="1"/>
                                            </p:txEl>
                                          </p:spTgt>
                                        </p:tgtEl>
                                        <p:attrNameLst>
                                          <p:attrName>style.visibility</p:attrName>
                                        </p:attrNameLst>
                                      </p:cBhvr>
                                      <p:to>
                                        <p:strVal val="visible"/>
                                      </p:to>
                                    </p:set>
                                    <p:anim calcmode="lin" valueType="num">
                                      <p:cBhvr additive="base">
                                        <p:cTn dur="500"/>
                                        <p:tgtEl>
                                          <p:spTgt spid="408">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8">
                                            <p:txEl>
                                              <p:pRg end="2" st="2"/>
                                            </p:txEl>
                                          </p:spTgt>
                                        </p:tgtEl>
                                        <p:attrNameLst>
                                          <p:attrName>style.visibility</p:attrName>
                                        </p:attrNameLst>
                                      </p:cBhvr>
                                      <p:to>
                                        <p:strVal val="visible"/>
                                      </p:to>
                                    </p:set>
                                    <p:anim calcmode="lin" valueType="num">
                                      <p:cBhvr additive="base">
                                        <p:cTn dur="500"/>
                                        <p:tgtEl>
                                          <p:spTgt spid="408">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8">
                                            <p:txEl>
                                              <p:pRg end="3" st="3"/>
                                            </p:txEl>
                                          </p:spTgt>
                                        </p:tgtEl>
                                        <p:attrNameLst>
                                          <p:attrName>style.visibility</p:attrName>
                                        </p:attrNameLst>
                                      </p:cBhvr>
                                      <p:to>
                                        <p:strVal val="visible"/>
                                      </p:to>
                                    </p:set>
                                    <p:anim calcmode="lin" valueType="num">
                                      <p:cBhvr additive="base">
                                        <p:cTn dur="500"/>
                                        <p:tgtEl>
                                          <p:spTgt spid="408">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9"/>
          <p:cNvSpPr txBox="1"/>
          <p:nvPr>
            <p:ph type="title"/>
          </p:nvPr>
        </p:nvSpPr>
        <p:spPr>
          <a:xfrm>
            <a:off x="990600" y="228600"/>
            <a:ext cx="7124700" cy="9239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rPr b="1" lang="en-US"/>
              <a:t>Form of Passive Voice Verbs</a:t>
            </a:r>
            <a:endParaRPr/>
          </a:p>
        </p:txBody>
      </p:sp>
      <p:sp>
        <p:nvSpPr>
          <p:cNvPr id="416" name="Google Shape;416;p49"/>
          <p:cNvSpPr txBox="1"/>
          <p:nvPr>
            <p:ph idx="1" type="body"/>
          </p:nvPr>
        </p:nvSpPr>
        <p:spPr>
          <a:xfrm>
            <a:off x="381000" y="1066800"/>
            <a:ext cx="8229600" cy="5562600"/>
          </a:xfrm>
          <a:prstGeom prst="rect">
            <a:avLst/>
          </a:prstGeom>
          <a:noFill/>
          <a:ln>
            <a:noFill/>
          </a:ln>
        </p:spPr>
        <p:txBody>
          <a:bodyPr anchorCtr="0" anchor="t" bIns="45700" lIns="91425" spcFirstLastPara="1" rIns="91425" wrap="square" tIns="45700">
            <a:normAutofit/>
          </a:bodyPr>
          <a:lstStyle/>
          <a:p>
            <a:pPr indent="-50800" lvl="0" marL="411163" rtl="0" algn="just">
              <a:spcBef>
                <a:spcPts val="0"/>
              </a:spcBef>
              <a:spcAft>
                <a:spcPts val="0"/>
              </a:spcAft>
              <a:buSzPts val="2800"/>
              <a:buFont typeface="Noto Sans Symbols"/>
              <a:buNone/>
            </a:pPr>
            <a:r>
              <a:t/>
            </a:r>
            <a:endParaRPr b="1" sz="2800"/>
          </a:p>
          <a:p>
            <a:pPr indent="-228600" lvl="0" marL="411163" rtl="0" algn="just">
              <a:spcBef>
                <a:spcPts val="560"/>
              </a:spcBef>
              <a:spcAft>
                <a:spcPts val="0"/>
              </a:spcAft>
              <a:buSzPts val="2800"/>
              <a:buFont typeface="Noto Sans Symbols"/>
              <a:buChar char="▪"/>
            </a:pPr>
            <a:r>
              <a:rPr b="1" lang="en-US" sz="2800" u="sng"/>
              <a:t>Examples:</a:t>
            </a:r>
            <a:endParaRPr/>
          </a:p>
          <a:p>
            <a:pPr indent="-228600" lvl="1" marL="739775" rtl="0" algn="just">
              <a:spcBef>
                <a:spcPts val="560"/>
              </a:spcBef>
              <a:spcAft>
                <a:spcPts val="0"/>
              </a:spcAft>
              <a:buSzPts val="2800"/>
              <a:buFont typeface="Noto Sans Symbols"/>
              <a:buChar char="🢭"/>
            </a:pPr>
            <a:r>
              <a:rPr b="1" lang="en-US" sz="2800"/>
              <a:t>Passive: The cookies were eaten by the children.</a:t>
            </a:r>
            <a:endParaRPr/>
          </a:p>
          <a:p>
            <a:pPr indent="-228600" lvl="1" marL="739775" rtl="0" algn="just">
              <a:spcBef>
                <a:spcPts val="560"/>
              </a:spcBef>
              <a:spcAft>
                <a:spcPts val="0"/>
              </a:spcAft>
              <a:buSzPts val="2800"/>
              <a:buFont typeface="Noto Sans Symbols"/>
              <a:buChar char="🢭"/>
            </a:pPr>
            <a:r>
              <a:rPr b="1" lang="en-US" sz="2800"/>
              <a:t>Active: The children ate the cookies.</a:t>
            </a:r>
            <a:endParaRPr/>
          </a:p>
          <a:p>
            <a:pPr indent="-50800" lvl="1" marL="739775" rtl="0" algn="just">
              <a:spcBef>
                <a:spcPts val="560"/>
              </a:spcBef>
              <a:spcAft>
                <a:spcPts val="0"/>
              </a:spcAft>
              <a:buSzPts val="2800"/>
              <a:buFont typeface="Noto Sans Symbols"/>
              <a:buNone/>
            </a:pPr>
            <a:r>
              <a:t/>
            </a:r>
            <a:endParaRPr b="1" sz="2800"/>
          </a:p>
          <a:p>
            <a:pPr indent="-228600" lvl="1" marL="739775" rtl="0" algn="just">
              <a:spcBef>
                <a:spcPts val="560"/>
              </a:spcBef>
              <a:spcAft>
                <a:spcPts val="0"/>
              </a:spcAft>
              <a:buSzPts val="2800"/>
              <a:buFont typeface="Noto Sans Symbols"/>
              <a:buChar char="🢭"/>
            </a:pPr>
            <a:r>
              <a:rPr b="1" lang="en-US" sz="2800"/>
              <a:t>Passive: The tunnels are dug by the gophers.</a:t>
            </a:r>
            <a:endParaRPr/>
          </a:p>
          <a:p>
            <a:pPr indent="-228600" lvl="1" marL="739775" rtl="0" algn="just">
              <a:spcBef>
                <a:spcPts val="560"/>
              </a:spcBef>
              <a:spcAft>
                <a:spcPts val="0"/>
              </a:spcAft>
              <a:buSzPts val="2800"/>
              <a:buFont typeface="Noto Sans Symbols"/>
              <a:buChar char="🢭"/>
            </a:pPr>
            <a:r>
              <a:rPr b="1" lang="en-US" sz="2800"/>
              <a:t>Active: The gophers dug the tunnels.</a:t>
            </a:r>
            <a:endParaRPr/>
          </a:p>
          <a:p>
            <a:pPr indent="-88900" lvl="0" marL="411163" rtl="0" algn="just">
              <a:spcBef>
                <a:spcPts val="440"/>
              </a:spcBef>
              <a:spcAft>
                <a:spcPts val="0"/>
              </a:spcAft>
              <a:buSzPts val="2200"/>
              <a:buFont typeface="Noto Sans Symbols"/>
              <a:buNone/>
            </a:pPr>
            <a:r>
              <a:t/>
            </a:r>
            <a:endParaRPr/>
          </a:p>
        </p:txBody>
      </p:sp>
      <p:graphicFrame>
        <p:nvGraphicFramePr>
          <p:cNvPr id="417" name="Google Shape;417;p49"/>
          <p:cNvGraphicFramePr/>
          <p:nvPr/>
        </p:nvGraphicFramePr>
        <p:xfrm>
          <a:off x="35496" y="116632"/>
          <a:ext cx="9108504" cy="6741368"/>
        </p:xfrm>
        <a:graphic>
          <a:graphicData uri="http://schemas.openxmlformats.org/presentationml/2006/ole">
            <mc:AlternateContent>
              <mc:Choice Requires="v">
                <p:oleObj r:id="rId4" imgH="6741368" imgW="9108504" progId="Acrobat.Document.DC" spid="_x0000_s1">
                  <p:embed/>
                </p:oleObj>
              </mc:Choice>
              <mc:Fallback>
                <p:oleObj r:id="rId5" imgH="6741368" imgW="9108504" progId="Acrobat.Document.DC">
                  <p:embed/>
                  <p:pic>
                    <p:nvPicPr>
                      <p:cNvPr id="417" name="Google Shape;417;p49"/>
                      <p:cNvPicPr preferRelativeResize="0"/>
                      <p:nvPr/>
                    </p:nvPicPr>
                    <p:blipFill rotWithShape="1">
                      <a:blip r:embed="rId6">
                        <a:alphaModFix/>
                      </a:blip>
                      <a:srcRect b="0" l="0" r="0" t="0"/>
                      <a:stretch/>
                    </p:blipFill>
                    <p:spPr>
                      <a:xfrm>
                        <a:off x="35496" y="116632"/>
                        <a:ext cx="9108504" cy="6741368"/>
                      </a:xfrm>
                      <a:prstGeom prst="rect">
                        <a:avLst/>
                      </a:prstGeom>
                      <a:noFill/>
                      <a:ln>
                        <a:noFill/>
                      </a:ln>
                    </p:spPr>
                  </p:pic>
                </p:oleObj>
              </mc:Fallback>
            </mc:AlternateContent>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15"/>
                                        </p:tgtEl>
                                        <p:attrNameLst>
                                          <p:attrName>style.visibility</p:attrName>
                                        </p:attrNameLst>
                                      </p:cBhvr>
                                      <p:to>
                                        <p:strVal val="visible"/>
                                      </p:to>
                                    </p:set>
                                    <p:anim calcmode="lin" valueType="num">
                                      <p:cBhvr additive="base">
                                        <p:cTn dur="500"/>
                                        <p:tgtEl>
                                          <p:spTgt spid="41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5"/>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t/>
            </a:r>
            <a:endParaRPr/>
          </a:p>
        </p:txBody>
      </p:sp>
      <p:sp>
        <p:nvSpPr>
          <p:cNvPr id="119" name="Google Shape;119;p5"/>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p>
            <a:pPr indent="-88900" lvl="0" marL="342900" rtl="0" algn="l">
              <a:spcBef>
                <a:spcPts val="0"/>
              </a:spcBef>
              <a:spcAft>
                <a:spcPts val="0"/>
              </a:spcAft>
              <a:buSzPts val="2200"/>
              <a:buNone/>
            </a:pPr>
            <a:r>
              <a:t/>
            </a:r>
            <a:endParaRPr/>
          </a:p>
        </p:txBody>
      </p:sp>
      <p:pic>
        <p:nvPicPr>
          <p:cNvPr descr="Characteristics&#10;•Understanding what is the purpose and why&#10;you are writing.&#10;To inform? To instruct? To propose?&#10;To recomme..." id="120" name="Google Shape;120;p5"/>
          <p:cNvPicPr preferRelativeResize="0"/>
          <p:nvPr/>
        </p:nvPicPr>
        <p:blipFill rotWithShape="1">
          <a:blip r:embed="rId3">
            <a:alphaModFix/>
          </a:blip>
          <a:srcRect b="0" l="0" r="0" t="0"/>
          <a:stretch/>
        </p:blipFill>
        <p:spPr>
          <a:xfrm>
            <a:off x="-36512" y="-9129"/>
            <a:ext cx="8568952" cy="6750497"/>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0"/>
          <p:cNvSpPr txBox="1"/>
          <p:nvPr>
            <p:ph type="title"/>
          </p:nvPr>
        </p:nvSpPr>
        <p:spPr>
          <a:xfrm>
            <a:off x="990600" y="228600"/>
            <a:ext cx="7124700" cy="9239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rPr b="1" lang="en-US"/>
              <a:t>Let’s Practice</a:t>
            </a:r>
            <a:endParaRPr/>
          </a:p>
        </p:txBody>
      </p:sp>
      <p:sp>
        <p:nvSpPr>
          <p:cNvPr id="423" name="Google Shape;423;p50"/>
          <p:cNvSpPr txBox="1"/>
          <p:nvPr>
            <p:ph idx="1" type="body"/>
          </p:nvPr>
        </p:nvSpPr>
        <p:spPr>
          <a:xfrm>
            <a:off x="609600" y="1066800"/>
            <a:ext cx="7924800" cy="5257800"/>
          </a:xfrm>
          <a:prstGeom prst="rect">
            <a:avLst/>
          </a:prstGeom>
          <a:noFill/>
          <a:ln>
            <a:noFill/>
          </a:ln>
        </p:spPr>
        <p:txBody>
          <a:bodyPr anchorCtr="0" anchor="t" bIns="45700" lIns="91425" spcFirstLastPara="1" rIns="91425" wrap="square" tIns="45700">
            <a:normAutofit fontScale="92500" lnSpcReduction="20000"/>
          </a:bodyPr>
          <a:lstStyle/>
          <a:p>
            <a:pPr indent="-75882" lvl="0" marL="342900" rtl="0" algn="just">
              <a:spcBef>
                <a:spcPts val="0"/>
              </a:spcBef>
              <a:spcAft>
                <a:spcPts val="0"/>
              </a:spcAft>
              <a:buSzPct val="100000"/>
              <a:buFont typeface="Noto Sans Symbols"/>
              <a:buNone/>
            </a:pPr>
            <a:r>
              <a:t/>
            </a:r>
            <a:endParaRPr sz="2600"/>
          </a:p>
          <a:p>
            <a:pPr indent="0" lvl="0" marL="0" rtl="0" algn="just">
              <a:spcBef>
                <a:spcPts val="481"/>
              </a:spcBef>
              <a:spcAft>
                <a:spcPts val="0"/>
              </a:spcAft>
              <a:buSzPct val="100000"/>
              <a:buFont typeface="Noto Sans Symbols"/>
              <a:buNone/>
            </a:pPr>
            <a:r>
              <a:rPr lang="en-US" sz="2600"/>
              <a:t>Label the following sentences ACTIVE or PASSIVE.</a:t>
            </a:r>
            <a:endParaRPr/>
          </a:p>
          <a:p>
            <a:pPr indent="0" lvl="0" marL="0" rtl="0" algn="just">
              <a:spcBef>
                <a:spcPts val="536"/>
              </a:spcBef>
              <a:spcAft>
                <a:spcPts val="0"/>
              </a:spcAft>
              <a:buSzPct val="100000"/>
              <a:buFont typeface="Noto Sans Symbols"/>
              <a:buNone/>
            </a:pPr>
            <a:r>
              <a:t/>
            </a:r>
            <a:endParaRPr sz="2900"/>
          </a:p>
          <a:p>
            <a:pPr indent="-228600" lvl="0" marL="342900" rtl="0" algn="just">
              <a:spcBef>
                <a:spcPts val="481"/>
              </a:spcBef>
              <a:spcAft>
                <a:spcPts val="0"/>
              </a:spcAft>
              <a:buSzPct val="100000"/>
              <a:buFont typeface="Cambria"/>
              <a:buAutoNum type="arabicPeriod"/>
            </a:pPr>
            <a:r>
              <a:rPr b="1" lang="en-US" sz="2600"/>
              <a:t>Louise made the chocolate cake.</a:t>
            </a:r>
            <a:endParaRPr/>
          </a:p>
          <a:p>
            <a:pPr indent="-228600" lvl="0" marL="342900" rtl="0" algn="just">
              <a:spcBef>
                <a:spcPts val="481"/>
              </a:spcBef>
              <a:spcAft>
                <a:spcPts val="0"/>
              </a:spcAft>
              <a:buSzPct val="100000"/>
              <a:buFont typeface="Cambria"/>
              <a:buAutoNum type="arabicPeriod"/>
            </a:pPr>
            <a:r>
              <a:rPr lang="en-US" sz="2600"/>
              <a:t>The chocolate cake was made by Louise.</a:t>
            </a:r>
            <a:endParaRPr/>
          </a:p>
          <a:p>
            <a:pPr indent="-228600" lvl="0" marL="342900" rtl="0" algn="just">
              <a:spcBef>
                <a:spcPts val="481"/>
              </a:spcBef>
              <a:spcAft>
                <a:spcPts val="0"/>
              </a:spcAft>
              <a:buSzPct val="100000"/>
              <a:buFont typeface="Cambria"/>
              <a:buAutoNum type="arabicPeriod"/>
            </a:pPr>
            <a:r>
              <a:rPr b="1" lang="en-US" sz="2600"/>
              <a:t>The package was advertised by the travel agent.</a:t>
            </a:r>
            <a:endParaRPr/>
          </a:p>
          <a:p>
            <a:pPr indent="-228600" lvl="0" marL="342900" rtl="0" algn="just">
              <a:spcBef>
                <a:spcPts val="481"/>
              </a:spcBef>
              <a:spcAft>
                <a:spcPts val="0"/>
              </a:spcAft>
              <a:buSzPct val="100000"/>
              <a:buFont typeface="Cambria"/>
              <a:buAutoNum type="arabicPeriod"/>
            </a:pPr>
            <a:r>
              <a:rPr lang="en-US" sz="2600"/>
              <a:t>The travel agent advertised the package.</a:t>
            </a:r>
            <a:endParaRPr/>
          </a:p>
          <a:p>
            <a:pPr indent="-228600" lvl="0" marL="342900" rtl="0" algn="just">
              <a:spcBef>
                <a:spcPts val="481"/>
              </a:spcBef>
              <a:spcAft>
                <a:spcPts val="0"/>
              </a:spcAft>
              <a:buSzPct val="100000"/>
              <a:buFont typeface="Cambria"/>
              <a:buAutoNum type="arabicPeriod"/>
            </a:pPr>
            <a:r>
              <a:rPr b="1" lang="en-US" sz="2600"/>
              <a:t>The chain was broken by my brother.</a:t>
            </a:r>
            <a:endParaRPr/>
          </a:p>
          <a:p>
            <a:pPr indent="-228600" lvl="0" marL="342900" rtl="0" algn="just">
              <a:spcBef>
                <a:spcPts val="481"/>
              </a:spcBef>
              <a:spcAft>
                <a:spcPts val="0"/>
              </a:spcAft>
              <a:buSzPct val="100000"/>
              <a:buFont typeface="Cambria"/>
              <a:buAutoNum type="arabicPeriod"/>
            </a:pPr>
            <a:r>
              <a:rPr lang="en-US" sz="2600"/>
              <a:t>My brother broke the chain on my bike.</a:t>
            </a:r>
            <a:endParaRPr/>
          </a:p>
          <a:p>
            <a:pPr indent="-228600" lvl="0" marL="342900" rtl="0" algn="just">
              <a:spcBef>
                <a:spcPts val="481"/>
              </a:spcBef>
              <a:spcAft>
                <a:spcPts val="0"/>
              </a:spcAft>
              <a:buSzPct val="100000"/>
              <a:buFont typeface="Cambria"/>
              <a:buAutoNum type="arabicPeriod"/>
            </a:pPr>
            <a:r>
              <a:rPr b="1" lang="en-US" sz="2600"/>
              <a:t>I hemmed the prom dress.</a:t>
            </a:r>
            <a:endParaRPr/>
          </a:p>
          <a:p>
            <a:pPr indent="-228600" lvl="0" marL="342900" rtl="0" algn="just">
              <a:spcBef>
                <a:spcPts val="481"/>
              </a:spcBef>
              <a:spcAft>
                <a:spcPts val="0"/>
              </a:spcAft>
              <a:buSzPct val="100000"/>
              <a:buFont typeface="Cambria"/>
              <a:buAutoNum type="arabicPeriod"/>
            </a:pPr>
            <a:r>
              <a:rPr lang="en-US" sz="2600"/>
              <a:t>The prom dress was hemmed by me.</a:t>
            </a:r>
            <a:endParaRPr/>
          </a:p>
          <a:p>
            <a:pPr indent="-228600" lvl="0" marL="342900" rtl="0" algn="just">
              <a:spcBef>
                <a:spcPts val="481"/>
              </a:spcBef>
              <a:spcAft>
                <a:spcPts val="0"/>
              </a:spcAft>
              <a:buSzPct val="100000"/>
              <a:buFont typeface="Cambria"/>
              <a:buAutoNum type="arabicPeriod"/>
            </a:pPr>
            <a:r>
              <a:rPr b="1" lang="en-US" sz="2600"/>
              <a:t>The pencil on the floor was broken by him.</a:t>
            </a:r>
            <a:endParaRPr/>
          </a:p>
          <a:p>
            <a:pPr indent="-228600" lvl="0" marL="342900" rtl="0" algn="just">
              <a:spcBef>
                <a:spcPts val="481"/>
              </a:spcBef>
              <a:spcAft>
                <a:spcPts val="0"/>
              </a:spcAft>
              <a:buSzPct val="100000"/>
              <a:buFont typeface="Cambria"/>
              <a:buAutoNum type="arabicPeriod"/>
            </a:pPr>
            <a:r>
              <a:rPr lang="en-US" sz="2600"/>
              <a:t>He broke the pencil on the floor.</a:t>
            </a:r>
            <a:endParaRPr/>
          </a:p>
          <a:p>
            <a:pPr indent="0" lvl="0" marL="0" rtl="0" algn="just">
              <a:spcBef>
                <a:spcPts val="407"/>
              </a:spcBef>
              <a:spcAft>
                <a:spcPts val="0"/>
              </a:spcAft>
              <a:buSzPct val="100000"/>
              <a:buFont typeface="Noto Sans Symbols"/>
              <a:buNone/>
            </a:pPr>
            <a:r>
              <a:t/>
            </a:r>
            <a:endParaRPr/>
          </a:p>
        </p:txBody>
      </p:sp>
      <p:graphicFrame>
        <p:nvGraphicFramePr>
          <p:cNvPr id="424" name="Google Shape;424;p50"/>
          <p:cNvGraphicFramePr/>
          <p:nvPr/>
        </p:nvGraphicFramePr>
        <p:xfrm>
          <a:off x="72008" y="-27384"/>
          <a:ext cx="9036496" cy="6813376"/>
        </p:xfrm>
        <a:graphic>
          <a:graphicData uri="http://schemas.openxmlformats.org/presentationml/2006/ole">
            <mc:AlternateContent>
              <mc:Choice Requires="v">
                <p:oleObj r:id="rId4" imgH="6813376" imgW="9036496" progId="Acrobat.Document.DC" spid="_x0000_s1">
                  <p:embed/>
                </p:oleObj>
              </mc:Choice>
              <mc:Fallback>
                <p:oleObj r:id="rId5" imgH="6813376" imgW="9036496" progId="Acrobat.Document.DC">
                  <p:embed/>
                  <p:pic>
                    <p:nvPicPr>
                      <p:cNvPr id="424" name="Google Shape;424;p50"/>
                      <p:cNvPicPr preferRelativeResize="0"/>
                      <p:nvPr/>
                    </p:nvPicPr>
                    <p:blipFill rotWithShape="1">
                      <a:blip r:embed="rId6">
                        <a:alphaModFix/>
                      </a:blip>
                      <a:srcRect b="0" l="0" r="0" t="0"/>
                      <a:stretch/>
                    </p:blipFill>
                    <p:spPr>
                      <a:xfrm>
                        <a:off x="72008" y="-27384"/>
                        <a:ext cx="9036496" cy="6813376"/>
                      </a:xfrm>
                      <a:prstGeom prst="rect">
                        <a:avLst/>
                      </a:prstGeom>
                      <a:noFill/>
                      <a:ln>
                        <a:noFill/>
                      </a:ln>
                    </p:spPr>
                  </p:pic>
                </p:oleObj>
              </mc:Fallback>
            </mc:AlternateContent>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1"/>
          <p:cNvSpPr txBox="1"/>
          <p:nvPr>
            <p:ph type="title"/>
          </p:nvPr>
        </p:nvSpPr>
        <p:spPr>
          <a:xfrm>
            <a:off x="990600" y="304800"/>
            <a:ext cx="7124700" cy="9239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rPr b="1" lang="en-US"/>
              <a:t>Let’s Practice</a:t>
            </a:r>
            <a:endParaRPr/>
          </a:p>
        </p:txBody>
      </p:sp>
      <p:sp>
        <p:nvSpPr>
          <p:cNvPr id="431" name="Google Shape;431;p51"/>
          <p:cNvSpPr txBox="1"/>
          <p:nvPr>
            <p:ph idx="1" type="body"/>
          </p:nvPr>
        </p:nvSpPr>
        <p:spPr>
          <a:xfrm>
            <a:off x="107504" y="1556792"/>
            <a:ext cx="8280920" cy="4873625"/>
          </a:xfrm>
          <a:prstGeom prst="rect">
            <a:avLst/>
          </a:prstGeom>
          <a:noFill/>
          <a:ln>
            <a:noFill/>
          </a:ln>
        </p:spPr>
        <p:txBody>
          <a:bodyPr anchorCtr="0" anchor="t" bIns="45700" lIns="91425" spcFirstLastPara="1" rIns="91425" wrap="square" tIns="45700">
            <a:normAutofit/>
          </a:bodyPr>
          <a:lstStyle/>
          <a:p>
            <a:pPr indent="-228600" lvl="0" marL="411163" rtl="0" algn="just">
              <a:spcBef>
                <a:spcPts val="0"/>
              </a:spcBef>
              <a:spcAft>
                <a:spcPts val="0"/>
              </a:spcAft>
              <a:buSzPts val="2400"/>
              <a:buFont typeface="Noto Sans Symbols"/>
              <a:buChar char="▪"/>
            </a:pPr>
            <a:r>
              <a:rPr b="1" lang="en-US" sz="2400"/>
              <a:t>Directions:  Change the sentences below to the active voice</a:t>
            </a:r>
            <a:r>
              <a:rPr lang="en-US" sz="2400"/>
              <a:t>.</a:t>
            </a:r>
            <a:endParaRPr/>
          </a:p>
          <a:p>
            <a:pPr indent="-514350" lvl="1" marL="968375" rtl="0" algn="just">
              <a:spcBef>
                <a:spcPts val="480"/>
              </a:spcBef>
              <a:spcAft>
                <a:spcPts val="0"/>
              </a:spcAft>
              <a:buSzPts val="2400"/>
              <a:buFont typeface="Century Schoolbook"/>
              <a:buAutoNum type="arabicPeriod"/>
            </a:pPr>
            <a:r>
              <a:rPr lang="en-US" sz="2400"/>
              <a:t>The statue is being visited by hundreds of tourists every year. </a:t>
            </a:r>
            <a:endParaRPr/>
          </a:p>
          <a:p>
            <a:pPr indent="-514350" lvl="1" marL="968375" rtl="0" algn="just">
              <a:spcBef>
                <a:spcPts val="480"/>
              </a:spcBef>
              <a:spcAft>
                <a:spcPts val="0"/>
              </a:spcAft>
              <a:buSzPts val="2400"/>
              <a:buFont typeface="Century Schoolbook"/>
              <a:buAutoNum type="arabicPeriod"/>
            </a:pPr>
            <a:r>
              <a:rPr lang="en-US" sz="2400"/>
              <a:t>My books were stolen by someone yesterday. </a:t>
            </a:r>
            <a:endParaRPr/>
          </a:p>
          <a:p>
            <a:pPr indent="-514350" lvl="1" marL="968375" rtl="0" algn="just">
              <a:spcBef>
                <a:spcPts val="480"/>
              </a:spcBef>
              <a:spcAft>
                <a:spcPts val="0"/>
              </a:spcAft>
              <a:buSzPts val="2400"/>
              <a:buFont typeface="Century Schoolbook"/>
              <a:buAutoNum type="arabicPeriod"/>
            </a:pPr>
            <a:r>
              <a:rPr lang="en-US" sz="2400"/>
              <a:t>These books had been left in the classroom by a careless student. </a:t>
            </a:r>
            <a:endParaRPr/>
          </a:p>
          <a:p>
            <a:pPr indent="-514350" lvl="1" marL="968375" rtl="0" algn="just">
              <a:spcBef>
                <a:spcPts val="480"/>
              </a:spcBef>
              <a:spcAft>
                <a:spcPts val="0"/>
              </a:spcAft>
              <a:buSzPts val="2400"/>
              <a:buFont typeface="Century Schoolbook"/>
              <a:buAutoNum type="arabicPeriod"/>
            </a:pPr>
            <a:r>
              <a:rPr lang="en-US" sz="2400"/>
              <a:t>Coffee is raised in many parts of Hawaii by plantation workers. </a:t>
            </a:r>
            <a:endParaRPr/>
          </a:p>
          <a:p>
            <a:pPr indent="-514350" lvl="1" marL="968375" rtl="0" algn="just">
              <a:spcBef>
                <a:spcPts val="480"/>
              </a:spcBef>
              <a:spcAft>
                <a:spcPts val="0"/>
              </a:spcAft>
              <a:buSzPts val="2400"/>
              <a:buFont typeface="Century Schoolbook"/>
              <a:buAutoNum type="arabicPeriod"/>
            </a:pPr>
            <a:r>
              <a:rPr lang="en-US" sz="2400"/>
              <a:t>The house had been broken into by someone while the owners were on vacation. </a:t>
            </a:r>
            <a:endParaRPr/>
          </a:p>
          <a:p>
            <a:pPr indent="-88900" lvl="0" marL="411163" rtl="0" algn="just">
              <a:spcBef>
                <a:spcPts val="440"/>
              </a:spcBef>
              <a:spcAft>
                <a:spcPts val="0"/>
              </a:spcAft>
              <a:buSzPts val="2200"/>
              <a:buFont typeface="Noto Sans Symbols"/>
              <a:buNone/>
            </a:pPr>
            <a:r>
              <a:t/>
            </a:r>
            <a:endParaRPr/>
          </a:p>
        </p:txBody>
      </p:sp>
      <p:graphicFrame>
        <p:nvGraphicFramePr>
          <p:cNvPr id="432" name="Google Shape;432;p51"/>
          <p:cNvGraphicFramePr/>
          <p:nvPr/>
        </p:nvGraphicFramePr>
        <p:xfrm>
          <a:off x="35496" y="44624"/>
          <a:ext cx="9108504" cy="6813376"/>
        </p:xfrm>
        <a:graphic>
          <a:graphicData uri="http://schemas.openxmlformats.org/presentationml/2006/ole">
            <mc:AlternateContent>
              <mc:Choice Requires="v">
                <p:oleObj r:id="rId4" imgH="6813376" imgW="9108504" progId="Acrobat.Document.DC" spid="_x0000_s1">
                  <p:embed/>
                </p:oleObj>
              </mc:Choice>
              <mc:Fallback>
                <p:oleObj r:id="rId5" imgH="6813376" imgW="9108504" progId="Acrobat.Document.DC">
                  <p:embed/>
                  <p:pic>
                    <p:nvPicPr>
                      <p:cNvPr id="432" name="Google Shape;432;p51"/>
                      <p:cNvPicPr preferRelativeResize="0"/>
                      <p:nvPr/>
                    </p:nvPicPr>
                    <p:blipFill rotWithShape="1">
                      <a:blip r:embed="rId6">
                        <a:alphaModFix/>
                      </a:blip>
                      <a:srcRect b="0" l="0" r="0" t="0"/>
                      <a:stretch/>
                    </p:blipFill>
                    <p:spPr>
                      <a:xfrm>
                        <a:off x="35496" y="44624"/>
                        <a:ext cx="9108504" cy="6813376"/>
                      </a:xfrm>
                      <a:prstGeom prst="rect">
                        <a:avLst/>
                      </a:prstGeom>
                      <a:noFill/>
                      <a:ln>
                        <a:noFill/>
                      </a:ln>
                    </p:spPr>
                  </p:pic>
                </p:oleObj>
              </mc:Fallback>
            </mc:AlternateContent>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30"/>
                                        </p:tgtEl>
                                        <p:attrNameLst>
                                          <p:attrName>style.visibility</p:attrName>
                                        </p:attrNameLst>
                                      </p:cBhvr>
                                      <p:to>
                                        <p:strVal val="visible"/>
                                      </p:to>
                                    </p:set>
                                    <p:anim calcmode="lin" valueType="num">
                                      <p:cBhvr additive="base">
                                        <p:cTn dur="500"/>
                                        <p:tgtEl>
                                          <p:spTgt spid="43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31">
                                            <p:txEl>
                                              <p:pRg end="0" st="0"/>
                                            </p:txEl>
                                          </p:spTgt>
                                        </p:tgtEl>
                                        <p:attrNameLst>
                                          <p:attrName>style.visibility</p:attrName>
                                        </p:attrNameLst>
                                      </p:cBhvr>
                                      <p:to>
                                        <p:strVal val="visible"/>
                                      </p:to>
                                    </p:set>
                                    <p:anim calcmode="lin" valueType="num">
                                      <p:cBhvr additive="base">
                                        <p:cTn dur="500"/>
                                        <p:tgtEl>
                                          <p:spTgt spid="4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31">
                                            <p:txEl>
                                              <p:pRg end="1" st="1"/>
                                            </p:txEl>
                                          </p:spTgt>
                                        </p:tgtEl>
                                        <p:attrNameLst>
                                          <p:attrName>style.visibility</p:attrName>
                                        </p:attrNameLst>
                                      </p:cBhvr>
                                      <p:to>
                                        <p:strVal val="visible"/>
                                      </p:to>
                                    </p:set>
                                    <p:anim calcmode="lin" valueType="num">
                                      <p:cBhvr additive="base">
                                        <p:cTn dur="500"/>
                                        <p:tgtEl>
                                          <p:spTgt spid="4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31">
                                            <p:txEl>
                                              <p:pRg end="2" st="2"/>
                                            </p:txEl>
                                          </p:spTgt>
                                        </p:tgtEl>
                                        <p:attrNameLst>
                                          <p:attrName>style.visibility</p:attrName>
                                        </p:attrNameLst>
                                      </p:cBhvr>
                                      <p:to>
                                        <p:strVal val="visible"/>
                                      </p:to>
                                    </p:set>
                                    <p:anim calcmode="lin" valueType="num">
                                      <p:cBhvr additive="base">
                                        <p:cTn dur="500"/>
                                        <p:tgtEl>
                                          <p:spTgt spid="4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31">
                                            <p:txEl>
                                              <p:pRg end="3" st="3"/>
                                            </p:txEl>
                                          </p:spTgt>
                                        </p:tgtEl>
                                        <p:attrNameLst>
                                          <p:attrName>style.visibility</p:attrName>
                                        </p:attrNameLst>
                                      </p:cBhvr>
                                      <p:to>
                                        <p:strVal val="visible"/>
                                      </p:to>
                                    </p:set>
                                    <p:anim calcmode="lin" valueType="num">
                                      <p:cBhvr additive="base">
                                        <p:cTn dur="500"/>
                                        <p:tgtEl>
                                          <p:spTgt spid="4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31">
                                            <p:txEl>
                                              <p:pRg end="4" st="4"/>
                                            </p:txEl>
                                          </p:spTgt>
                                        </p:tgtEl>
                                        <p:attrNameLst>
                                          <p:attrName>style.visibility</p:attrName>
                                        </p:attrNameLst>
                                      </p:cBhvr>
                                      <p:to>
                                        <p:strVal val="visible"/>
                                      </p:to>
                                    </p:set>
                                    <p:anim calcmode="lin" valueType="num">
                                      <p:cBhvr additive="base">
                                        <p:cTn dur="500"/>
                                        <p:tgtEl>
                                          <p:spTgt spid="4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31">
                                            <p:txEl>
                                              <p:pRg end="5" st="5"/>
                                            </p:txEl>
                                          </p:spTgt>
                                        </p:tgtEl>
                                        <p:attrNameLst>
                                          <p:attrName>style.visibility</p:attrName>
                                        </p:attrNameLst>
                                      </p:cBhvr>
                                      <p:to>
                                        <p:strVal val="visible"/>
                                      </p:to>
                                    </p:set>
                                    <p:anim calcmode="lin" valueType="num">
                                      <p:cBhvr additive="base">
                                        <p:cTn dur="500"/>
                                        <p:tgtEl>
                                          <p:spTgt spid="43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31">
                                            <p:txEl>
                                              <p:pRg end="6" st="6"/>
                                            </p:txEl>
                                          </p:spTgt>
                                        </p:tgtEl>
                                        <p:attrNameLst>
                                          <p:attrName>style.visibility</p:attrName>
                                        </p:attrNameLst>
                                      </p:cBhvr>
                                      <p:to>
                                        <p:strVal val="visible"/>
                                      </p:to>
                                    </p:set>
                                    <p:anim calcmode="lin" valueType="num">
                                      <p:cBhvr additive="base">
                                        <p:cTn dur="500"/>
                                        <p:tgtEl>
                                          <p:spTgt spid="43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2"/>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E101A"/>
              </a:buClr>
              <a:buSzPts val="4800"/>
              <a:buFont typeface="Arial"/>
              <a:buNone/>
            </a:pPr>
            <a:r>
              <a:rPr b="1" lang="en-US" sz="4800">
                <a:solidFill>
                  <a:srgbClr val="0E101A"/>
                </a:solidFill>
                <a:latin typeface="Arial"/>
                <a:ea typeface="Arial"/>
                <a:cs typeface="Arial"/>
                <a:sym typeface="Arial"/>
              </a:rPr>
              <a:t>Reported Speech</a:t>
            </a:r>
            <a:endParaRPr/>
          </a:p>
        </p:txBody>
      </p:sp>
      <p:graphicFrame>
        <p:nvGraphicFramePr>
          <p:cNvPr id="438" name="Google Shape;438;p52"/>
          <p:cNvGraphicFramePr/>
          <p:nvPr/>
        </p:nvGraphicFramePr>
        <p:xfrm>
          <a:off x="8334" y="0"/>
          <a:ext cx="9135666" cy="6885384"/>
        </p:xfrm>
        <a:graphic>
          <a:graphicData uri="http://schemas.openxmlformats.org/presentationml/2006/ole">
            <mc:AlternateContent>
              <mc:Choice Requires="v">
                <p:oleObj r:id="rId4" imgH="6885384" imgW="9135666" progId="Acrobat.Document.DC" spid="_x0000_s1">
                  <p:embed/>
                </p:oleObj>
              </mc:Choice>
              <mc:Fallback>
                <p:oleObj r:id="rId5" imgH="6885384" imgW="9135666" progId="Acrobat.Document.DC">
                  <p:embed/>
                  <p:pic>
                    <p:nvPicPr>
                      <p:cNvPr id="438" name="Google Shape;438;p52"/>
                      <p:cNvPicPr preferRelativeResize="0"/>
                      <p:nvPr/>
                    </p:nvPicPr>
                    <p:blipFill rotWithShape="1">
                      <a:blip r:embed="rId6">
                        <a:alphaModFix/>
                      </a:blip>
                      <a:srcRect b="0" l="0" r="0" t="0"/>
                      <a:stretch/>
                    </p:blipFill>
                    <p:spPr>
                      <a:xfrm>
                        <a:off x="8334" y="0"/>
                        <a:ext cx="9135666" cy="6885384"/>
                      </a:xfrm>
                      <a:prstGeom prst="rect">
                        <a:avLst/>
                      </a:prstGeom>
                      <a:noFill/>
                      <a:ln>
                        <a:noFill/>
                      </a:ln>
                    </p:spPr>
                  </p:pic>
                </p:oleObj>
              </mc:Fallback>
            </mc:AlternateContent>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3"/>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t/>
            </a:r>
            <a:endParaRPr/>
          </a:p>
        </p:txBody>
      </p:sp>
      <p:sp>
        <p:nvSpPr>
          <p:cNvPr id="444" name="Google Shape;444;p53"/>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p>
            <a:pPr indent="-88900" lvl="0" marL="342900" rtl="0" algn="l">
              <a:spcBef>
                <a:spcPts val="0"/>
              </a:spcBef>
              <a:spcAft>
                <a:spcPts val="0"/>
              </a:spcAft>
              <a:buSzPts val="2200"/>
              <a:buNone/>
            </a:pPr>
            <a:r>
              <a:t/>
            </a:r>
            <a:endParaRPr/>
          </a:p>
        </p:txBody>
      </p:sp>
      <p:graphicFrame>
        <p:nvGraphicFramePr>
          <p:cNvPr id="445" name="Google Shape;445;p53"/>
          <p:cNvGraphicFramePr/>
          <p:nvPr/>
        </p:nvGraphicFramePr>
        <p:xfrm>
          <a:off x="35496" y="-27384"/>
          <a:ext cx="9108504" cy="6885384"/>
        </p:xfrm>
        <a:graphic>
          <a:graphicData uri="http://schemas.openxmlformats.org/presentationml/2006/ole">
            <mc:AlternateContent>
              <mc:Choice Requires="v">
                <p:oleObj r:id="rId4" imgH="6885384" imgW="9108504" progId="Acrobat.Document.DC" spid="_x0000_s1">
                  <p:embed/>
                </p:oleObj>
              </mc:Choice>
              <mc:Fallback>
                <p:oleObj r:id="rId5" imgH="6885384" imgW="9108504" progId="Acrobat.Document.DC">
                  <p:embed/>
                  <p:pic>
                    <p:nvPicPr>
                      <p:cNvPr id="445" name="Google Shape;445;p53"/>
                      <p:cNvPicPr preferRelativeResize="0"/>
                      <p:nvPr/>
                    </p:nvPicPr>
                    <p:blipFill rotWithShape="1">
                      <a:blip r:embed="rId6">
                        <a:alphaModFix/>
                      </a:blip>
                      <a:srcRect b="0" l="0" r="0" t="0"/>
                      <a:stretch/>
                    </p:blipFill>
                    <p:spPr>
                      <a:xfrm>
                        <a:off x="35496" y="-27384"/>
                        <a:ext cx="9108504" cy="6885384"/>
                      </a:xfrm>
                      <a:prstGeom prst="rect">
                        <a:avLst/>
                      </a:prstGeom>
                      <a:noFill/>
                      <a:ln>
                        <a:noFill/>
                      </a:ln>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6"/>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t/>
            </a:r>
            <a:endParaRPr/>
          </a:p>
        </p:txBody>
      </p:sp>
      <p:sp>
        <p:nvSpPr>
          <p:cNvPr id="126" name="Google Shape;126;p6"/>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p>
            <a:pPr indent="-88900" lvl="0" marL="342900" rtl="0" algn="l">
              <a:spcBef>
                <a:spcPts val="0"/>
              </a:spcBef>
              <a:spcAft>
                <a:spcPts val="0"/>
              </a:spcAft>
              <a:buSzPts val="2200"/>
              <a:buNone/>
            </a:pPr>
            <a:r>
              <a:t/>
            </a:r>
            <a:endParaRPr/>
          </a:p>
        </p:txBody>
      </p:sp>
      <p:pic>
        <p:nvPicPr>
          <p:cNvPr descr="Characteristics&#10;•Writing for audience.&#10;Who is the audience? What is their background?&#10;What do they need?&#10; " id="127" name="Google Shape;127;p6"/>
          <p:cNvPicPr preferRelativeResize="0"/>
          <p:nvPr/>
        </p:nvPicPr>
        <p:blipFill rotWithShape="1">
          <a:blip r:embed="rId3">
            <a:alphaModFix/>
          </a:blip>
          <a:srcRect b="0" l="0" r="0" t="0"/>
          <a:stretch/>
        </p:blipFill>
        <p:spPr>
          <a:xfrm>
            <a:off x="-36512" y="-9129"/>
            <a:ext cx="8496944" cy="686712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7"/>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t/>
            </a:r>
            <a:endParaRPr/>
          </a:p>
        </p:txBody>
      </p:sp>
      <p:sp>
        <p:nvSpPr>
          <p:cNvPr id="133" name="Google Shape;133;p7"/>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p>
            <a:pPr indent="-88900" lvl="0" marL="342900" rtl="0" algn="l">
              <a:spcBef>
                <a:spcPts val="0"/>
              </a:spcBef>
              <a:spcAft>
                <a:spcPts val="0"/>
              </a:spcAft>
              <a:buSzPts val="2200"/>
              <a:buNone/>
            </a:pPr>
            <a:r>
              <a:t/>
            </a:r>
            <a:endParaRPr/>
          </a:p>
        </p:txBody>
      </p:sp>
      <p:pic>
        <p:nvPicPr>
          <p:cNvPr descr="Characteristics&#10;•Satisfying document specifications&#10;(Appropriate genre/type of document)&#10;What is the document type?&#10;How ab..." id="134" name="Google Shape;134;p7"/>
          <p:cNvPicPr preferRelativeResize="0"/>
          <p:nvPr/>
        </p:nvPicPr>
        <p:blipFill rotWithShape="1">
          <a:blip r:embed="rId3">
            <a:alphaModFix/>
          </a:blip>
          <a:srcRect b="0" l="0" r="0" t="0"/>
          <a:stretch/>
        </p:blipFill>
        <p:spPr>
          <a:xfrm>
            <a:off x="-36512" y="-9129"/>
            <a:ext cx="8424936" cy="686712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8"/>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t/>
            </a:r>
            <a:endParaRPr/>
          </a:p>
        </p:txBody>
      </p:sp>
      <p:sp>
        <p:nvSpPr>
          <p:cNvPr id="140" name="Google Shape;140;p8"/>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p>
            <a:pPr indent="-88900" lvl="0" marL="342900" rtl="0" algn="l">
              <a:spcBef>
                <a:spcPts val="0"/>
              </a:spcBef>
              <a:spcAft>
                <a:spcPts val="0"/>
              </a:spcAft>
              <a:buSzPts val="2200"/>
              <a:buNone/>
            </a:pPr>
            <a:r>
              <a:t/>
            </a:r>
            <a:endParaRPr/>
          </a:p>
        </p:txBody>
      </p:sp>
      <p:pic>
        <p:nvPicPr>
          <p:cNvPr descr="Characteristics&#10;•Providing accurate information.&#10;Technical writing document is not about opinion.&#10; " id="141" name="Google Shape;141;p8"/>
          <p:cNvPicPr preferRelativeResize="0"/>
          <p:nvPr/>
        </p:nvPicPr>
        <p:blipFill rotWithShape="1">
          <a:blip r:embed="rId3">
            <a:alphaModFix/>
          </a:blip>
          <a:srcRect b="0" l="0" r="0" t="0"/>
          <a:stretch/>
        </p:blipFill>
        <p:spPr>
          <a:xfrm>
            <a:off x="0" y="-9129"/>
            <a:ext cx="8388424" cy="686712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9"/>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t/>
            </a:r>
            <a:endParaRPr/>
          </a:p>
        </p:txBody>
      </p:sp>
      <p:sp>
        <p:nvSpPr>
          <p:cNvPr id="147" name="Google Shape;147;p9"/>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p>
            <a:pPr indent="-88900" lvl="0" marL="342900" rtl="0" algn="l">
              <a:spcBef>
                <a:spcPts val="0"/>
              </a:spcBef>
              <a:spcAft>
                <a:spcPts val="0"/>
              </a:spcAft>
              <a:buSzPts val="2200"/>
              <a:buNone/>
            </a:pPr>
            <a:r>
              <a:t/>
            </a:r>
            <a:endParaRPr/>
          </a:p>
        </p:txBody>
      </p:sp>
      <p:pic>
        <p:nvPicPr>
          <p:cNvPr descr="Characteristics&#10;•Expressing information clearly.&#10;No room for ambiguity!&#10; " id="148" name="Google Shape;148;p9"/>
          <p:cNvPicPr preferRelativeResize="0"/>
          <p:nvPr/>
        </p:nvPicPr>
        <p:blipFill rotWithShape="1">
          <a:blip r:embed="rId3">
            <a:alphaModFix/>
          </a:blip>
          <a:srcRect b="0" l="0" r="0" t="0"/>
          <a:stretch/>
        </p:blipFill>
        <p:spPr>
          <a:xfrm>
            <a:off x="-36512" y="-27384"/>
            <a:ext cx="8496944" cy="688538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2020-04-13T07:15:54Z</dcterms:created>
  <dc:creator>Windows User</dc:creator>
</cp:coreProperties>
</file>